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GQaaC5rYObzuxGghEuRCR2ir0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AB62EA-E7DC-456B-8F09-A745E80E1096}">
  <a:tblStyle styleId="{FDAB62EA-E7DC-456B-8F09-A745E80E10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 this session, we will tell you about HSUK, HSSW and what HS is all about – 1 min</a:t>
            </a:r>
            <a:endParaRPr/>
          </a:p>
        </p:txBody>
      </p:sp>
      <p:sp>
        <p:nvSpPr>
          <p:cNvPr id="59" name="Google Shape;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3 mins</a:t>
            </a:r>
            <a:endParaRPr/>
          </a:p>
        </p:txBody>
      </p:sp>
      <p:sp>
        <p:nvSpPr>
          <p:cNvPr id="128" name="Google Shape;1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37" name="Google Shape;13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46" name="Google Shape;14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55" name="Google Shape;15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64" name="Google Shape;16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73" name="Google Shape;17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slide – 2 mins</a:t>
            </a:r>
            <a:endParaRPr/>
          </a:p>
        </p:txBody>
      </p:sp>
      <p:sp>
        <p:nvSpPr>
          <p:cNvPr id="182" name="Google Shape;18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5 mins</a:t>
            </a:r>
            <a:endParaRPr/>
          </a:p>
        </p:txBody>
      </p:sp>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In pairs – think about what can you bring to the table? What might you be supporting with? 10 mins</a:t>
            </a:r>
            <a:endParaRPr/>
          </a:p>
        </p:txBody>
      </p:sp>
      <p:sp>
        <p:nvSpPr>
          <p:cNvPr id="198" name="Google Shape;19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5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Altogether, can you think of any short-term benefits of HS support? – 5 mins</a:t>
            </a:r>
            <a:endParaRPr/>
          </a:p>
        </p:txBody>
      </p:sp>
      <p:sp>
        <p:nvSpPr>
          <p:cNvPr id="206" name="Google Shape;20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5 mins</a:t>
            </a:r>
            <a:endParaRPr/>
          </a:p>
        </p:txBody>
      </p:sp>
      <p:sp>
        <p:nvSpPr>
          <p:cNvPr id="65" name="Google Shape;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Altogether, can you think of any long-term benefits of HS support? – 5 mins</a:t>
            </a:r>
            <a:endParaRPr/>
          </a:p>
        </p:txBody>
      </p:sp>
      <p:sp>
        <p:nvSpPr>
          <p:cNvPr id="214" name="Google Shape;21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and explain the journey – 2 mins</a:t>
            </a:r>
            <a:endParaRPr/>
          </a:p>
        </p:txBody>
      </p:sp>
      <p:sp>
        <p:nvSpPr>
          <p:cNvPr id="222" name="Google Shape;22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and explain the journey – 2 mins</a:t>
            </a:r>
            <a:endParaRPr/>
          </a:p>
        </p:txBody>
      </p:sp>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and explain ways volunteers are supported – 2 mins</a:t>
            </a:r>
            <a:endParaRPr/>
          </a:p>
        </p:txBody>
      </p:sp>
      <p:sp>
        <p:nvSpPr>
          <p:cNvPr id="239" name="Google Shape;23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Leave for them to read as you round up session</a:t>
            </a:r>
            <a:endParaRPr/>
          </a:p>
        </p:txBody>
      </p:sp>
      <p:sp>
        <p:nvSpPr>
          <p:cNvPr id="248" name="Google Shape;24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3 mins</a:t>
            </a:r>
            <a:endParaRPr/>
          </a:p>
        </p:txBody>
      </p:sp>
      <p:sp>
        <p:nvSpPr>
          <p:cNvPr id="72" name="Google Shape;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3 mins</a:t>
            </a:r>
            <a:endParaRPr/>
          </a:p>
        </p:txBody>
      </p:sp>
      <p:sp>
        <p:nvSpPr>
          <p:cNvPr id="80" name="Google Shape;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slide – 5 mins</a:t>
            </a:r>
            <a:endParaRPr/>
          </a:p>
        </p:txBody>
      </p:sp>
      <p:sp>
        <p:nvSpPr>
          <p:cNvPr id="89" name="Google Shape;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Talk through area – 2 mins</a:t>
            </a:r>
            <a:endParaRPr/>
          </a:p>
        </p:txBody>
      </p:sp>
      <p:sp>
        <p:nvSpPr>
          <p:cNvPr id="97" name="Google Shape;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1993ec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2b91993ec98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Read and describe roles – 5 mins</a:t>
            </a:r>
            <a:endParaRPr/>
          </a:p>
        </p:txBody>
      </p:sp>
      <p:sp>
        <p:nvSpPr>
          <p:cNvPr id="103" name="Google Shape;103;g2b91993ec9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Read and describe roles – 5 mins</a:t>
            </a:r>
            <a:endParaRPr/>
          </a:p>
        </p:txBody>
      </p:sp>
      <p:sp>
        <p:nvSpPr>
          <p:cNvPr id="112" name="Google Shape;1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In groups, think about what might be some reasons why a family needs extra help – 10 mins</a:t>
            </a:r>
            <a:endParaRPr/>
          </a:p>
        </p:txBody>
      </p:sp>
      <p:sp>
        <p:nvSpPr>
          <p:cNvPr id="120" name="Google Shape;12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18"/>
        <p:cNvGrpSpPr/>
        <p:nvPr/>
      </p:nvGrpSpPr>
      <p:grpSpPr>
        <a:xfrm>
          <a:off x="0" y="0"/>
          <a:ext cx="0" cy="0"/>
          <a:chOff x="0" y="0"/>
          <a:chExt cx="0" cy="0"/>
        </a:xfrm>
      </p:grpSpPr>
      <p:sp>
        <p:nvSpPr>
          <p:cNvPr id="19" name="Google Shape;19;p40"/>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 name="Google Shape;20;p40"/>
          <p:cNvSpPr txBox="1">
            <a:spLocks noGrp="1"/>
          </p:cNvSpPr>
          <p:nvPr>
            <p:ph type="title"/>
          </p:nvPr>
        </p:nvSpPr>
        <p:spPr>
          <a:xfrm>
            <a:off x="2533650" y="153351"/>
            <a:ext cx="7134226" cy="1163952"/>
          </a:xfrm>
          <a:prstGeom prst="rect">
            <a:avLst/>
          </a:prstGeom>
          <a:noFill/>
          <a:ln>
            <a:noFill/>
          </a:ln>
        </p:spPr>
        <p:txBody>
          <a:bodyPr spcFirstLastPara="1" wrap="square" lIns="0" tIns="0" rIns="0" bIns="0" anchor="b" anchorCtr="0">
            <a:normAutofit/>
          </a:bodyPr>
          <a:lstStyle>
            <a:lvl1pPr lvl="0" algn="ctr">
              <a:lnSpc>
                <a:spcPct val="93181"/>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body" idx="1"/>
          </p:nvPr>
        </p:nvSpPr>
        <p:spPr>
          <a:xfrm>
            <a:off x="2533650" y="1199671"/>
            <a:ext cx="7134226" cy="1030128"/>
          </a:xfrm>
          <a:prstGeom prst="rect">
            <a:avLst/>
          </a:prstGeom>
          <a:noFill/>
          <a:ln>
            <a:noFill/>
          </a:ln>
        </p:spPr>
        <p:txBody>
          <a:bodyPr spcFirstLastPara="1" wrap="square" lIns="0" tIns="0" rIns="91425" bIns="0" anchor="t" anchorCtr="0">
            <a:normAutofit/>
          </a:bodyPr>
          <a:lstStyle>
            <a:lvl1pPr marL="457200" lvl="0" indent="-228600" algn="ctr">
              <a:lnSpc>
                <a:spcPct val="100000"/>
              </a:lnSpc>
              <a:spcBef>
                <a:spcPts val="0"/>
              </a:spcBef>
              <a:spcAft>
                <a:spcPts val="0"/>
              </a:spcAft>
              <a:buClr>
                <a:schemeClr val="accent1"/>
              </a:buClr>
              <a:buSzPts val="2560"/>
              <a:buFont typeface="Calibri"/>
              <a:buNone/>
              <a:defRPr sz="3200">
                <a:solidFill>
                  <a:schemeClr val="accen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2" name="Google Shape;22;p40"/>
          <p:cNvPicPr preferRelativeResize="0"/>
          <p:nvPr/>
        </p:nvPicPr>
        <p:blipFill rotWithShape="1">
          <a:blip r:embed="rId2">
            <a:alphaModFix/>
          </a:blip>
          <a:srcRect/>
          <a:stretch/>
        </p:blipFill>
        <p:spPr>
          <a:xfrm>
            <a:off x="10341416" y="5554972"/>
            <a:ext cx="1359411" cy="853442"/>
          </a:xfrm>
          <a:prstGeom prst="rect">
            <a:avLst/>
          </a:prstGeom>
          <a:noFill/>
          <a:ln>
            <a:noFill/>
          </a:ln>
        </p:spPr>
      </p:pic>
      <p:pic>
        <p:nvPicPr>
          <p:cNvPr id="23" name="Google Shape;23;p40"/>
          <p:cNvPicPr preferRelativeResize="0"/>
          <p:nvPr/>
        </p:nvPicPr>
        <p:blipFill rotWithShape="1">
          <a:blip r:embed="rId3">
            <a:alphaModFix/>
          </a:blip>
          <a:srcRect/>
          <a:stretch/>
        </p:blipFill>
        <p:spPr>
          <a:xfrm>
            <a:off x="4085758" y="2383149"/>
            <a:ext cx="4009652" cy="5928372"/>
          </a:xfrm>
          <a:prstGeom prst="rect">
            <a:avLst/>
          </a:prstGeom>
          <a:noFill/>
          <a:ln>
            <a:noFill/>
          </a:ln>
        </p:spPr>
      </p:pic>
      <p:sp>
        <p:nvSpPr>
          <p:cNvPr id="24" name="Google Shape;24;p40"/>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800"/>
              <a:buFont typeface="Calibri"/>
              <a:buNone/>
              <a:defRPr sz="8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a:bodyPr>
          <a:lstStyle>
            <a:lvl1pPr lvl="0" algn="l">
              <a:lnSpc>
                <a:spcPct val="227777"/>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515938" y="2314575"/>
            <a:ext cx="6370637" cy="3306763"/>
          </a:xfrm>
          <a:prstGeom prst="rect">
            <a:avLst/>
          </a:prstGeom>
          <a:noFill/>
          <a:ln>
            <a:noFill/>
          </a:ln>
        </p:spPr>
        <p:txBody>
          <a:bodyPr spcFirstLastPara="1" wrap="square" lIns="0" tIns="45700" rIns="0" bIns="45700" anchor="t" anchorCtr="0">
            <a:normAutofit/>
          </a:bodyPr>
          <a:lstStyle>
            <a:lvl1pPr marL="457200" lvl="0" indent="-350520" algn="l">
              <a:lnSpc>
                <a:spcPct val="100000"/>
              </a:lnSpc>
              <a:spcBef>
                <a:spcPts val="0"/>
              </a:spcBef>
              <a:spcAft>
                <a:spcPts val="0"/>
              </a:spcAft>
              <a:buClr>
                <a:schemeClr val="dk1"/>
              </a:buClr>
              <a:buSzPts val="1920"/>
              <a:buFont typeface="Calibri"/>
              <a:buChar char="•"/>
              <a:defRPr/>
            </a:lvl1pPr>
            <a:lvl2pPr marL="914400" lvl="1" indent="-381000" algn="l">
              <a:lnSpc>
                <a:spcPct val="100000"/>
              </a:lnSpc>
              <a:spcBef>
                <a:spcPts val="300"/>
              </a:spcBef>
              <a:spcAft>
                <a:spcPts val="0"/>
              </a:spcAft>
              <a:buSzPts val="2400"/>
              <a:buChar char="‒"/>
              <a:defRPr/>
            </a:lvl2pPr>
            <a:lvl3pPr marL="1371600" lvl="2" indent="-381000" algn="l">
              <a:lnSpc>
                <a:spcPct val="100000"/>
              </a:lnSpc>
              <a:spcBef>
                <a:spcPts val="300"/>
              </a:spcBef>
              <a:spcAft>
                <a:spcPts val="0"/>
              </a:spcAft>
              <a:buSzPts val="2400"/>
              <a:buChar char="‒"/>
              <a:defRPr/>
            </a:lvl3pPr>
            <a:lvl4pPr marL="1828800" lvl="3" indent="-381000" algn="l">
              <a:lnSpc>
                <a:spcPct val="100000"/>
              </a:lnSpc>
              <a:spcBef>
                <a:spcPts val="300"/>
              </a:spcBef>
              <a:spcAft>
                <a:spcPts val="0"/>
              </a:spcAft>
              <a:buSzPts val="2400"/>
              <a:buChar char="‒"/>
              <a:defRPr/>
            </a:lvl4pPr>
            <a:lvl5pPr marL="2286000" lvl="4" indent="-381000" algn="l">
              <a:lnSpc>
                <a:spcPct val="100000"/>
              </a:lnSpc>
              <a:spcBef>
                <a:spcPts val="3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3"/>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1pPr>
            <a:lvl2pPr marL="0" marR="0" lvl="1"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2pPr>
            <a:lvl3pPr marL="0" marR="0" lvl="2"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3pPr>
            <a:lvl4pPr marL="0" marR="0" lvl="3"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4pPr>
            <a:lvl5pPr marL="0" marR="0" lvl="4"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5pPr>
            <a:lvl6pPr marL="0" marR="0" lvl="5"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6pPr>
            <a:lvl7pPr marL="0" marR="0" lvl="6"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7pPr>
            <a:lvl8pPr marL="0" marR="0" lvl="7"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8pPr>
            <a:lvl9pPr marL="0" marR="0" lvl="8"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33" name="Google Shape;33;p43"/>
          <p:cNvSpPr>
            <a:spLocks noGrp="1"/>
          </p:cNvSpPr>
          <p:nvPr>
            <p:ph type="pic" idx="2"/>
          </p:nvPr>
        </p:nvSpPr>
        <p:spPr>
          <a:xfrm>
            <a:off x="7077075" y="620713"/>
            <a:ext cx="4572000" cy="5000625"/>
          </a:xfrm>
          <a:prstGeom prst="rect">
            <a:avLst/>
          </a:prstGeom>
          <a:noFill/>
          <a:ln>
            <a:noFill/>
          </a:ln>
        </p:spPr>
      </p:sp>
    </p:spTree>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a:bodyPr>
          <a:lstStyle>
            <a:lvl1pPr lvl="0" algn="l">
              <a:lnSpc>
                <a:spcPct val="227777"/>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a:bodyPr>
          <a:lstStyle>
            <a:lvl1pPr marL="457200" lvl="0" indent="-320040" algn="l">
              <a:lnSpc>
                <a:spcPct val="90000"/>
              </a:lnSpc>
              <a:spcBef>
                <a:spcPts val="1000"/>
              </a:spcBef>
              <a:spcAft>
                <a:spcPts val="0"/>
              </a:spcAft>
              <a:buClr>
                <a:schemeClr val="dk1"/>
              </a:buClr>
              <a:buSzPts val="144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5"/>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1pPr>
            <a:lvl2pPr marL="0" marR="0" lvl="1"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2pPr>
            <a:lvl3pPr marL="0" marR="0" lvl="2"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3pPr>
            <a:lvl4pPr marL="0" marR="0" lvl="3"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4pPr>
            <a:lvl5pPr marL="0" marR="0" lvl="4"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5pPr>
            <a:lvl6pPr marL="0" marR="0" lvl="5"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6pPr>
            <a:lvl7pPr marL="0" marR="0" lvl="6"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7pPr>
            <a:lvl8pPr marL="0" marR="0" lvl="7"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8pPr>
            <a:lvl9pPr marL="0" marR="0" lvl="8"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1"/>
        <p:cNvGrpSpPr/>
        <p:nvPr/>
      </p:nvGrpSpPr>
      <p:grpSpPr>
        <a:xfrm>
          <a:off x="0" y="0"/>
          <a:ext cx="0" cy="0"/>
          <a:chOff x="0" y="0"/>
          <a:chExt cx="0" cy="0"/>
        </a:xfrm>
      </p:grpSpPr>
      <p:sp>
        <p:nvSpPr>
          <p:cNvPr id="42" name="Google Shape;42;p46"/>
          <p:cNvSpPr/>
          <p:nvPr/>
        </p:nvSpPr>
        <p:spPr>
          <a:xfrm>
            <a:off x="0" y="0"/>
            <a:ext cx="10241280" cy="56464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 name="Google Shape;43;p46"/>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1pPr>
            <a:lvl2pPr marL="0" marR="0" lvl="1"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2pPr>
            <a:lvl3pPr marL="0" marR="0" lvl="2"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3pPr>
            <a:lvl4pPr marL="0" marR="0" lvl="3"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4pPr>
            <a:lvl5pPr marL="0" marR="0" lvl="4"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5pPr>
            <a:lvl6pPr marL="0" marR="0" lvl="5"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6pPr>
            <a:lvl7pPr marL="0" marR="0" lvl="6"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7pPr>
            <a:lvl8pPr marL="0" marR="0" lvl="7"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8pPr>
            <a:lvl9pPr marL="0" marR="0" lvl="8"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pic>
        <p:nvPicPr>
          <p:cNvPr id="46" name="Google Shape;46;p46"/>
          <p:cNvPicPr preferRelativeResize="0"/>
          <p:nvPr/>
        </p:nvPicPr>
        <p:blipFill rotWithShape="1">
          <a:blip r:embed="rId2">
            <a:alphaModFix/>
          </a:blip>
          <a:srcRect/>
          <a:stretch/>
        </p:blipFill>
        <p:spPr>
          <a:xfrm>
            <a:off x="515938" y="375614"/>
            <a:ext cx="1648142" cy="1035974"/>
          </a:xfrm>
          <a:prstGeom prst="rect">
            <a:avLst/>
          </a:prstGeom>
          <a:noFill/>
          <a:ln>
            <a:noFill/>
          </a:ln>
        </p:spPr>
      </p:pic>
      <p:pic>
        <p:nvPicPr>
          <p:cNvPr id="47" name="Google Shape;47;p46"/>
          <p:cNvPicPr preferRelativeResize="0"/>
          <p:nvPr/>
        </p:nvPicPr>
        <p:blipFill rotWithShape="1">
          <a:blip r:embed="rId3">
            <a:alphaModFix/>
          </a:blip>
          <a:srcRect/>
          <a:stretch/>
        </p:blipFill>
        <p:spPr>
          <a:xfrm>
            <a:off x="9692094" y="2467769"/>
            <a:ext cx="1082761" cy="984091"/>
          </a:xfrm>
          <a:prstGeom prst="rect">
            <a:avLst/>
          </a:prstGeom>
          <a:noFill/>
          <a:ln>
            <a:noFill/>
          </a:ln>
        </p:spPr>
      </p:pic>
      <p:pic>
        <p:nvPicPr>
          <p:cNvPr id="48" name="Google Shape;48;p46"/>
          <p:cNvPicPr preferRelativeResize="0"/>
          <p:nvPr/>
        </p:nvPicPr>
        <p:blipFill rotWithShape="1">
          <a:blip r:embed="rId4">
            <a:alphaModFix/>
          </a:blip>
          <a:srcRect/>
          <a:stretch/>
        </p:blipFill>
        <p:spPr>
          <a:xfrm>
            <a:off x="7389875" y="4297679"/>
            <a:ext cx="770511" cy="770511"/>
          </a:xfrm>
          <a:prstGeom prst="rect">
            <a:avLst/>
          </a:prstGeom>
          <a:noFill/>
          <a:ln>
            <a:noFill/>
          </a:ln>
        </p:spPr>
      </p:pic>
      <p:sp>
        <p:nvSpPr>
          <p:cNvPr id="49" name="Google Shape;49;p46"/>
          <p:cNvSpPr txBox="1">
            <a:spLocks noGrp="1"/>
          </p:cNvSpPr>
          <p:nvPr>
            <p:ph type="title"/>
          </p:nvPr>
        </p:nvSpPr>
        <p:spPr>
          <a:xfrm>
            <a:off x="510524" y="2047747"/>
            <a:ext cx="5580062" cy="1255523"/>
          </a:xfrm>
          <a:prstGeom prst="rect">
            <a:avLst/>
          </a:prstGeom>
          <a:noFill/>
          <a:ln>
            <a:noFill/>
          </a:ln>
        </p:spPr>
        <p:txBody>
          <a:bodyPr spcFirstLastPara="1" wrap="square" lIns="0" tIns="0" rIns="0" bIns="0" anchor="t" anchorCtr="0">
            <a:noAutofit/>
          </a:bodyPr>
          <a:lstStyle>
            <a:lvl1pPr lvl="0" algn="l">
              <a:lnSpc>
                <a:spcPct val="102500"/>
              </a:lnSpc>
              <a:spcBef>
                <a:spcPts val="0"/>
              </a:spcBef>
              <a:spcAft>
                <a:spcPts val="0"/>
              </a:spcAft>
              <a:buClr>
                <a:schemeClr val="lt1"/>
              </a:buClr>
              <a:buSzPts val="40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6"/>
          <p:cNvSpPr/>
          <p:nvPr/>
        </p:nvSpPr>
        <p:spPr>
          <a:xfrm>
            <a:off x="7772400" y="4663440"/>
            <a:ext cx="3903662" cy="17373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46"/>
          <p:cNvSpPr txBox="1">
            <a:spLocks noGrp="1"/>
          </p:cNvSpPr>
          <p:nvPr>
            <p:ph type="subTitle" idx="1"/>
          </p:nvPr>
        </p:nvSpPr>
        <p:spPr>
          <a:xfrm>
            <a:off x="7772400" y="4704239"/>
            <a:ext cx="3903662" cy="1655762"/>
          </a:xfrm>
          <a:prstGeom prst="rect">
            <a:avLst/>
          </a:prstGeom>
          <a:noFill/>
          <a:ln>
            <a:noFill/>
          </a:ln>
        </p:spPr>
        <p:txBody>
          <a:bodyPr spcFirstLastPara="1" wrap="square" lIns="180000" tIns="180000" rIns="180000" bIns="72000" anchor="t" anchorCtr="0">
            <a:noAutofit/>
          </a:bodyPr>
          <a:lstStyle>
            <a:lvl1pPr lvl="0" algn="l">
              <a:lnSpc>
                <a:spcPct val="100000"/>
              </a:lnSpc>
              <a:spcBef>
                <a:spcPts val="0"/>
              </a:spcBef>
              <a:spcAft>
                <a:spcPts val="0"/>
              </a:spcAft>
              <a:buClr>
                <a:schemeClr val="lt1"/>
              </a:buClr>
              <a:buSzPts val="1440"/>
              <a:buFont typeface="Calibri"/>
              <a:buNone/>
              <a:defRPr sz="1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7"/>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a:bodyPr>
          <a:lstStyle>
            <a:lvl1pPr lvl="0" algn="l">
              <a:lnSpc>
                <a:spcPct val="227777"/>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1pPr>
            <a:lvl2pPr marL="0" marR="0" lvl="1"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2pPr>
            <a:lvl3pPr marL="0" marR="0" lvl="2"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3pPr>
            <a:lvl4pPr marL="0" marR="0" lvl="3"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4pPr>
            <a:lvl5pPr marL="0" marR="0" lvl="4"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5pPr>
            <a:lvl6pPr marL="0" marR="0" lvl="5"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6pPr>
            <a:lvl7pPr marL="0" marR="0" lvl="6"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7pPr>
            <a:lvl8pPr marL="0" marR="0" lvl="7"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8pPr>
            <a:lvl9pPr marL="0" marR="0" lvl="8" indent="0" algn="l">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a:bodyPr>
          <a:lstStyle>
            <a:lvl1pPr marR="0" lvl="0" algn="l" rtl="0">
              <a:lnSpc>
                <a:spcPct val="102500"/>
              </a:lnSpc>
              <a:spcBef>
                <a:spcPts val="0"/>
              </a:spcBef>
              <a:spcAft>
                <a:spcPts val="0"/>
              </a:spcAft>
              <a:buClr>
                <a:schemeClr val="accent1"/>
              </a:buClr>
              <a:buSzPts val="4000"/>
              <a:buFont typeface="Calibri"/>
              <a:buNone/>
              <a:defRPr sz="40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a:bodyPr>
          <a:lstStyle>
            <a:lvl1pPr marL="457200" marR="0" lvl="0" indent="-350520" algn="l" rtl="0">
              <a:lnSpc>
                <a:spcPct val="90000"/>
              </a:lnSpc>
              <a:spcBef>
                <a:spcPts val="1000"/>
              </a:spcBef>
              <a:spcAft>
                <a:spcPts val="0"/>
              </a:spcAft>
              <a:buClr>
                <a:schemeClr val="dk1"/>
              </a:buClr>
              <a:buSzPts val="192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accent2"/>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62489" y="6301740"/>
            <a:ext cx="1393031" cy="213348"/>
          </a:xfrm>
          <a:prstGeom prst="rect">
            <a:avLst/>
          </a:prstGeom>
          <a:noFill/>
          <a:ln>
            <a:noFill/>
          </a:ln>
        </p:spPr>
        <p:txBody>
          <a:bodyPr spcFirstLastPara="1" wrap="square" lIns="91425" tIns="45700" rIns="91425"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2356009" y="6301740"/>
            <a:ext cx="4114800" cy="213348"/>
          </a:xfrm>
          <a:prstGeom prst="rect">
            <a:avLst/>
          </a:prstGeom>
          <a:noFill/>
          <a:ln>
            <a:noFill/>
          </a:ln>
        </p:spPr>
        <p:txBody>
          <a:bodyPr spcFirstLastPara="1" wrap="square" lIns="91425" tIns="45700" rIns="91425"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lvl1pPr marL="0" marR="0" lvl="0"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1pPr>
            <a:lvl2pPr marL="0" marR="0" lvl="1"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2pPr>
            <a:lvl3pPr marL="0" marR="0" lvl="2"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3pPr>
            <a:lvl4pPr marL="0" marR="0" lvl="3"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4pPr>
            <a:lvl5pPr marL="0" marR="0" lvl="4"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5pPr>
            <a:lvl6pPr marL="0" marR="0" lvl="5"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6pPr>
            <a:lvl7pPr marL="0" marR="0" lvl="6"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7pPr>
            <a:lvl8pPr marL="0" marR="0" lvl="7"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8pPr>
            <a:lvl9pPr marL="0" marR="0" lvl="8" indent="0" algn="l" rtl="0">
              <a:lnSpc>
                <a:spcPct val="100000"/>
              </a:lnSpc>
              <a:spcBef>
                <a:spcPts val="0"/>
              </a:spcBef>
              <a:spcAft>
                <a:spcPts val="0"/>
              </a:spcAft>
              <a:buClr>
                <a:srgbClr val="E35205"/>
              </a:buClr>
              <a:buSzPts val="800"/>
              <a:buFont typeface="Calibri"/>
              <a:buNone/>
              <a:defRPr sz="800" b="1" i="0" u="none" strike="noStrike" cap="none">
                <a:solidFill>
                  <a:srgbClr val="E3520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37"/>
          <p:cNvCxnSpPr/>
          <p:nvPr/>
        </p:nvCxnSpPr>
        <p:spPr>
          <a:xfrm>
            <a:off x="392995" y="435165"/>
            <a:ext cx="11303705" cy="1"/>
          </a:xfrm>
          <a:prstGeom prst="straightConnector1">
            <a:avLst/>
          </a:prstGeom>
          <a:noFill/>
          <a:ln w="38100" cap="flat" cmpd="sng">
            <a:solidFill>
              <a:schemeClr val="accent2"/>
            </a:solidFill>
            <a:prstDash val="solid"/>
            <a:miter lim="800000"/>
            <a:headEnd type="none" w="sm" len="sm"/>
            <a:tailEnd type="none" w="sm" len="sm"/>
          </a:ln>
        </p:spPr>
      </p:cxnSp>
      <p:pic>
        <p:nvPicPr>
          <p:cNvPr id="16" name="Google Shape;16;p37"/>
          <p:cNvPicPr preferRelativeResize="0"/>
          <p:nvPr/>
        </p:nvPicPr>
        <p:blipFill rotWithShape="1">
          <a:blip r:embed="rId8">
            <a:alphaModFix/>
          </a:blip>
          <a:srcRect/>
          <a:stretch/>
        </p:blipFill>
        <p:spPr>
          <a:xfrm>
            <a:off x="175387" y="295275"/>
            <a:ext cx="435216" cy="279781"/>
          </a:xfrm>
          <a:prstGeom prst="rect">
            <a:avLst/>
          </a:prstGeom>
          <a:noFill/>
          <a:ln>
            <a:noFill/>
          </a:ln>
        </p:spPr>
      </p:pic>
      <p:pic>
        <p:nvPicPr>
          <p:cNvPr id="17" name="Google Shape;17;p37"/>
          <p:cNvPicPr preferRelativeResize="0"/>
          <p:nvPr/>
        </p:nvPicPr>
        <p:blipFill rotWithShape="1">
          <a:blip r:embed="rId9">
            <a:alphaModFix/>
          </a:blip>
          <a:srcRect/>
          <a:stretch/>
        </p:blipFill>
        <p:spPr>
          <a:xfrm>
            <a:off x="10853738" y="5984838"/>
            <a:ext cx="842962" cy="530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orient="horz" pos="2341">
          <p15:clr>
            <a:srgbClr val="F26B43"/>
          </p15:clr>
        </p15:guide>
        <p15:guide id="4" orient="horz" pos="4110">
          <p15:clr>
            <a:srgbClr val="F26B43"/>
          </p15:clr>
        </p15:guide>
        <p15:guide id="5" pos="7151">
          <p15:clr>
            <a:srgbClr val="F26B43"/>
          </p15:clr>
        </p15:guide>
        <p15:guide id="6" orient="horz" pos="1071">
          <p15:clr>
            <a:srgbClr val="F26B43"/>
          </p15:clr>
        </p15:guide>
        <p15:guide id="7" orient="horz" pos="36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ome-start.org.uk/newslet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homestartworldwid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ted@homestartsouthwarwickshire.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mma@homestartsouthwarwickshire.org.uk" TargetMode="External"/><Relationship Id="rId5" Type="http://schemas.openxmlformats.org/officeDocument/2006/relationships/hyperlink" Target="mailto:sarah@homestartsouthwarwickshire.org.uk" TargetMode="External"/><Relationship Id="rId4" Type="http://schemas.openxmlformats.org/officeDocument/2006/relationships/hyperlink" Target="mailto:caroline@homestartsouthwarwickshire.org.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lucy@homestartsouthwarwickshire.org.uk" TargetMode="External"/><Relationship Id="rId3" Type="http://schemas.openxmlformats.org/officeDocument/2006/relationships/hyperlink" Target="mailto:ros@homestartsouthwarwickshire.org.uk" TargetMode="External"/><Relationship Id="rId7" Type="http://schemas.openxmlformats.org/officeDocument/2006/relationships/hyperlink" Target="mailto:abi@homestartsouthwarwickshire.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mel@homestartsouthwarwickshire.org.uk" TargetMode="External"/><Relationship Id="rId5" Type="http://schemas.openxmlformats.org/officeDocument/2006/relationships/hyperlink" Target="mailto:gemma@homestartsouthwarwickshire.org.uk" TargetMode="External"/><Relationship Id="rId4" Type="http://schemas.openxmlformats.org/officeDocument/2006/relationships/hyperlink" Target="mailto:kate@homestartsouthwarwickshire.org.uk" TargetMode="External"/><Relationship Id="rId9" Type="http://schemas.openxmlformats.org/officeDocument/2006/relationships/hyperlink" Target="mailto:jemma@homestartsouthwarwickshire.org.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1186" y="1233004"/>
            <a:ext cx="12313186" cy="1163952"/>
          </a:xfrm>
          <a:prstGeom prst="rect">
            <a:avLst/>
          </a:prstGeom>
          <a:noFill/>
          <a:ln>
            <a:noFill/>
          </a:ln>
        </p:spPr>
        <p:txBody>
          <a:bodyPr spcFirstLastPara="1" wrap="square" lIns="0" tIns="0" rIns="0" bIns="0" anchor="b" anchorCtr="0">
            <a:noAutofit/>
          </a:bodyPr>
          <a:lstStyle/>
          <a:p>
            <a:pPr marL="0" lvl="0" indent="0" algn="ctr" rtl="0">
              <a:lnSpc>
                <a:spcPct val="42708"/>
              </a:lnSpc>
              <a:spcBef>
                <a:spcPts val="0"/>
              </a:spcBef>
              <a:spcAft>
                <a:spcPts val="0"/>
              </a:spcAft>
              <a:buClr>
                <a:schemeClr val="accent1"/>
              </a:buClr>
              <a:buSzPts val="9600"/>
              <a:buFont typeface="Calibri"/>
              <a:buNone/>
            </a:pPr>
            <a:r>
              <a:rPr lang="en-GB" sz="9600"/>
              <a:t>Introduction to</a:t>
            </a:r>
            <a:br>
              <a:rPr lang="en-GB" sz="9600"/>
            </a:br>
            <a:br>
              <a:rPr lang="en-GB" sz="9600"/>
            </a:br>
            <a:r>
              <a:rPr lang="en-GB" sz="9600"/>
              <a:t> Home-Start</a:t>
            </a:r>
            <a:endParaRPr/>
          </a:p>
        </p:txBody>
      </p:sp>
      <p:sp>
        <p:nvSpPr>
          <p:cNvPr id="62" name="Google Shape;62;p7"/>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FFFFFF"/>
              </a:buClr>
              <a:buSzPts val="800"/>
              <a:buFont typeface="Calibri"/>
              <a:buNone/>
            </a:pPr>
            <a:fld id="{00000000-1234-1234-1234-123412341234}" type="slidenum">
              <a:rPr lang="en-GB" sz="800" b="1" i="0" u="none" strike="noStrike" cap="none">
                <a:solidFill>
                  <a:srgbClr val="FFFFFF"/>
                </a:solidFill>
                <a:latin typeface="Calibri"/>
                <a:ea typeface="Calibri"/>
                <a:cs typeface="Calibri"/>
                <a:sym typeface="Calibri"/>
              </a:rPr>
              <a:t>1</a:t>
            </a:fld>
            <a:endParaRPr sz="8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a:bodyPr>
          <a:lstStyle/>
          <a:p>
            <a:pPr marL="0" lvl="0" indent="0" algn="l" rtl="0">
              <a:lnSpc>
                <a:spcPct val="93181"/>
              </a:lnSpc>
              <a:spcBef>
                <a:spcPts val="0"/>
              </a:spcBef>
              <a:spcAft>
                <a:spcPts val="0"/>
              </a:spcAft>
              <a:buClr>
                <a:schemeClr val="accent1"/>
              </a:buClr>
              <a:buSzPts val="4400"/>
              <a:buFont typeface="Calibri"/>
              <a:buNone/>
            </a:pPr>
            <a:r>
              <a:rPr lang="en-GB" sz="4400"/>
              <a:t>Local Needs</a:t>
            </a:r>
            <a:endParaRPr/>
          </a:p>
        </p:txBody>
      </p:sp>
      <p:sp>
        <p:nvSpPr>
          <p:cNvPr id="131" name="Google Shape;131;p13"/>
          <p:cNvSpPr txBox="1">
            <a:spLocks noGrp="1"/>
          </p:cNvSpPr>
          <p:nvPr>
            <p:ph type="body" idx="1"/>
          </p:nvPr>
        </p:nvSpPr>
        <p:spPr>
          <a:xfrm>
            <a:off x="515938" y="1394847"/>
            <a:ext cx="6465887" cy="4710704"/>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1"/>
              </a:buClr>
              <a:buSzPts val="1920"/>
              <a:buFont typeface="Calibri"/>
              <a:buNone/>
            </a:pPr>
            <a:r>
              <a:rPr lang="en-GB"/>
              <a:t> </a:t>
            </a:r>
            <a:endParaRPr/>
          </a:p>
          <a:p>
            <a:pPr marL="266700" lvl="0" indent="-266700" algn="l" rtl="0">
              <a:lnSpc>
                <a:spcPct val="100000"/>
              </a:lnSpc>
              <a:spcBef>
                <a:spcPts val="300"/>
              </a:spcBef>
              <a:spcAft>
                <a:spcPts val="0"/>
              </a:spcAft>
              <a:buClr>
                <a:schemeClr val="dk1"/>
              </a:buClr>
              <a:buSzPts val="1920"/>
              <a:buFont typeface="Calibri"/>
              <a:buChar char="•"/>
            </a:pPr>
            <a:r>
              <a:rPr lang="en-GB"/>
              <a:t>62.5% of referred mums suffer with anxiety</a:t>
            </a:r>
            <a:endParaRPr/>
          </a:p>
          <a:p>
            <a:pPr marL="266700" lvl="0" indent="-266700" algn="l" rtl="0">
              <a:lnSpc>
                <a:spcPct val="100000"/>
              </a:lnSpc>
              <a:spcBef>
                <a:spcPts val="300"/>
              </a:spcBef>
              <a:spcAft>
                <a:spcPts val="0"/>
              </a:spcAft>
              <a:buClr>
                <a:schemeClr val="dk1"/>
              </a:buClr>
              <a:buSzPts val="1920"/>
              <a:buFont typeface="Calibri"/>
              <a:buChar char="•"/>
            </a:pPr>
            <a:r>
              <a:rPr lang="en-GB"/>
              <a:t>50% are single mums</a:t>
            </a:r>
            <a:endParaRPr/>
          </a:p>
          <a:p>
            <a:pPr marL="266700" lvl="0" indent="-266700" algn="l" rtl="0">
              <a:lnSpc>
                <a:spcPct val="100000"/>
              </a:lnSpc>
              <a:spcBef>
                <a:spcPts val="300"/>
              </a:spcBef>
              <a:spcAft>
                <a:spcPts val="0"/>
              </a:spcAft>
              <a:buClr>
                <a:schemeClr val="dk1"/>
              </a:buClr>
              <a:buSzPts val="1920"/>
              <a:buFont typeface="Calibri"/>
              <a:buChar char="•"/>
            </a:pPr>
            <a:r>
              <a:rPr lang="en-GB"/>
              <a:t>25% are twin families</a:t>
            </a:r>
            <a:endParaRPr/>
          </a:p>
          <a:p>
            <a:pPr marL="266700" lvl="0" indent="-266700" algn="l" rtl="0">
              <a:lnSpc>
                <a:spcPct val="100000"/>
              </a:lnSpc>
              <a:spcBef>
                <a:spcPts val="300"/>
              </a:spcBef>
              <a:spcAft>
                <a:spcPts val="0"/>
              </a:spcAft>
              <a:buClr>
                <a:schemeClr val="dk1"/>
              </a:buClr>
              <a:buSzPts val="1920"/>
              <a:buFont typeface="Calibri"/>
              <a:buChar char="•"/>
            </a:pPr>
            <a:r>
              <a:rPr lang="en-GB"/>
              <a:t>37.5% ask for parenting support</a:t>
            </a:r>
            <a:endParaRPr/>
          </a:p>
          <a:p>
            <a:pPr marL="266700" lvl="0" indent="-144780" algn="l" rtl="0">
              <a:lnSpc>
                <a:spcPct val="100000"/>
              </a:lnSpc>
              <a:spcBef>
                <a:spcPts val="300"/>
              </a:spcBef>
              <a:spcAft>
                <a:spcPts val="0"/>
              </a:spcAft>
              <a:buClr>
                <a:schemeClr val="dk1"/>
              </a:buClr>
              <a:buSzPts val="1920"/>
              <a:buFont typeface="Calibri"/>
              <a:buNone/>
            </a:pPr>
            <a:endParaRPr/>
          </a:p>
          <a:p>
            <a:pPr marL="266700" lvl="0" indent="-266700" algn="l" rtl="0">
              <a:lnSpc>
                <a:spcPct val="100000"/>
              </a:lnSpc>
              <a:spcBef>
                <a:spcPts val="300"/>
              </a:spcBef>
              <a:spcAft>
                <a:spcPts val="0"/>
              </a:spcAft>
              <a:buClr>
                <a:schemeClr val="dk1"/>
              </a:buClr>
              <a:buSzPts val="1920"/>
              <a:buFont typeface="Calibri"/>
              <a:buChar char="•"/>
            </a:pPr>
            <a:r>
              <a:rPr lang="en-GB"/>
              <a:t>40% referrals are self-referrals</a:t>
            </a:r>
            <a:endParaRPr/>
          </a:p>
          <a:p>
            <a:pPr marL="266700" lvl="0" indent="-266700" algn="l" rtl="0">
              <a:lnSpc>
                <a:spcPct val="100000"/>
              </a:lnSpc>
              <a:spcBef>
                <a:spcPts val="300"/>
              </a:spcBef>
              <a:spcAft>
                <a:spcPts val="0"/>
              </a:spcAft>
              <a:buClr>
                <a:schemeClr val="dk1"/>
              </a:buClr>
              <a:buSzPts val="1920"/>
              <a:buFont typeface="Calibri"/>
              <a:buChar char="•"/>
            </a:pPr>
            <a:r>
              <a:rPr lang="en-GB"/>
              <a:t>Other referrals come from Health Visitors, Midwives, perinatal mental health, WCC family support workers, social prescribers, and local charities</a:t>
            </a:r>
            <a:endParaRPr/>
          </a:p>
        </p:txBody>
      </p:sp>
      <p:sp>
        <p:nvSpPr>
          <p:cNvPr id="132" name="Google Shape;132;p13"/>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10</a:t>
            </a:fld>
            <a:endParaRPr sz="800" b="1" i="0" u="none" strike="noStrike" cap="none">
              <a:solidFill>
                <a:srgbClr val="E35205"/>
              </a:solidFill>
              <a:latin typeface="Calibri"/>
              <a:ea typeface="Calibri"/>
              <a:cs typeface="Calibri"/>
              <a:sym typeface="Calibri"/>
            </a:endParaRPr>
          </a:p>
        </p:txBody>
      </p:sp>
      <p:pic>
        <p:nvPicPr>
          <p:cNvPr id="133" name="Google Shape;133;p13"/>
          <p:cNvPicPr preferRelativeResize="0">
            <a:picLocks noGrp="1"/>
          </p:cNvPicPr>
          <p:nvPr>
            <p:ph type="pic" idx="2"/>
          </p:nvPr>
        </p:nvPicPr>
        <p:blipFill rotWithShape="1">
          <a:blip r:embed="rId3">
            <a:alphaModFix/>
          </a:blip>
          <a:srcRect/>
          <a:stretch/>
        </p:blipFill>
        <p:spPr>
          <a:xfrm>
            <a:off x="7550727" y="620714"/>
            <a:ext cx="4098348" cy="44825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1"/>
          <p:cNvSpPr txBox="1">
            <a:spLocks noGrp="1"/>
          </p:cNvSpPr>
          <p:nvPr>
            <p:ph type="title"/>
          </p:nvPr>
        </p:nvSpPr>
        <p:spPr>
          <a:xfrm>
            <a:off x="529425" y="368892"/>
            <a:ext cx="11133000" cy="1265400"/>
          </a:xfrm>
          <a:prstGeom prst="rect">
            <a:avLst/>
          </a:prstGeom>
          <a:noFill/>
          <a:ln>
            <a:noFill/>
          </a:ln>
        </p:spPr>
        <p:txBody>
          <a:bodyPr spcFirstLastPara="1" wrap="square" lIns="0" tIns="144000" rIns="91425" bIns="45700" anchor="t" anchorCtr="0">
            <a:normAutofit/>
          </a:bodyPr>
          <a:lstStyle/>
          <a:p>
            <a:pPr marL="0" lvl="0" indent="0" algn="l" rtl="0">
              <a:lnSpc>
                <a:spcPct val="227777"/>
              </a:lnSpc>
              <a:spcBef>
                <a:spcPts val="0"/>
              </a:spcBef>
              <a:spcAft>
                <a:spcPts val="0"/>
              </a:spcAft>
              <a:buClr>
                <a:schemeClr val="accent1"/>
              </a:buClr>
              <a:buSzPts val="2000"/>
              <a:buNone/>
            </a:pPr>
            <a:r>
              <a:rPr lang="en-GB"/>
              <a:t>HSSW Services – 1-2-1 Home Visiting</a:t>
            </a:r>
            <a:endParaRPr/>
          </a:p>
        </p:txBody>
      </p:sp>
      <p:sp>
        <p:nvSpPr>
          <p:cNvPr id="140" name="Google Shape;140;p51"/>
          <p:cNvSpPr txBox="1">
            <a:spLocks noGrp="1"/>
          </p:cNvSpPr>
          <p:nvPr>
            <p:ph type="body" idx="1"/>
          </p:nvPr>
        </p:nvSpPr>
        <p:spPr>
          <a:xfrm>
            <a:off x="515938" y="1531089"/>
            <a:ext cx="6370637" cy="409025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a:t>Currently 25 families supported this way</a:t>
            </a:r>
            <a:endParaRPr/>
          </a:p>
          <a:p>
            <a:pPr marL="457200" lvl="0" indent="-350520" algn="l" rtl="0">
              <a:lnSpc>
                <a:spcPct val="100000"/>
              </a:lnSpc>
              <a:spcBef>
                <a:spcPts val="0"/>
              </a:spcBef>
              <a:spcAft>
                <a:spcPts val="0"/>
              </a:spcAft>
              <a:buClr>
                <a:schemeClr val="dk1"/>
              </a:buClr>
              <a:buSzPts val="1920"/>
              <a:buFont typeface="Calibri"/>
              <a:buChar char="•"/>
            </a:pPr>
            <a:r>
              <a:rPr lang="en-GB"/>
              <a:t>25 1-2-1 volunteers</a:t>
            </a:r>
            <a:endParaRPr/>
          </a:p>
          <a:p>
            <a:pPr marL="457200" lvl="0" indent="-350520" algn="l" rtl="0">
              <a:lnSpc>
                <a:spcPct val="100000"/>
              </a:lnSpc>
              <a:spcBef>
                <a:spcPts val="0"/>
              </a:spcBef>
              <a:spcAft>
                <a:spcPts val="0"/>
              </a:spcAft>
              <a:buClr>
                <a:schemeClr val="dk1"/>
              </a:buClr>
              <a:buSzPts val="1920"/>
              <a:buFont typeface="Calibri"/>
              <a:buChar char="•"/>
            </a:pPr>
            <a:r>
              <a:rPr lang="en-GB"/>
              <a:t>11 families on the waiting list</a:t>
            </a:r>
            <a:endParaRPr/>
          </a:p>
          <a:p>
            <a:pPr marL="457200" lvl="0" indent="-350520" algn="l" rtl="0">
              <a:lnSpc>
                <a:spcPct val="100000"/>
              </a:lnSpc>
              <a:spcBef>
                <a:spcPts val="0"/>
              </a:spcBef>
              <a:spcAft>
                <a:spcPts val="0"/>
              </a:spcAft>
              <a:buClr>
                <a:schemeClr val="dk1"/>
              </a:buClr>
              <a:buSzPts val="1920"/>
              <a:buFont typeface="Calibri"/>
              <a:buChar char="•"/>
            </a:pPr>
            <a:r>
              <a:rPr lang="en-GB"/>
              <a:t>Volunteers spend 1-2 hours with a family once a week to offer emotional, practical and parenting support</a:t>
            </a:r>
            <a:endParaRPr/>
          </a:p>
          <a:p>
            <a:pPr marL="457200" lvl="0" indent="-350520" algn="l" rtl="0">
              <a:lnSpc>
                <a:spcPct val="100000"/>
              </a:lnSpc>
              <a:spcBef>
                <a:spcPts val="0"/>
              </a:spcBef>
              <a:spcAft>
                <a:spcPts val="0"/>
              </a:spcAft>
              <a:buClr>
                <a:schemeClr val="dk1"/>
              </a:buClr>
              <a:buSzPts val="1920"/>
              <a:buFont typeface="Calibri"/>
              <a:buChar char="•"/>
            </a:pPr>
            <a:r>
              <a:rPr lang="en-GB"/>
              <a:t>Volunteers will support for anywhere between 3-9 months, possibly longer (in exceptional circumstances)</a:t>
            </a:r>
            <a:endParaRPr/>
          </a:p>
          <a:p>
            <a:pPr marL="457200" lvl="0" indent="-350520" algn="l" rtl="0">
              <a:lnSpc>
                <a:spcPct val="100000"/>
              </a:lnSpc>
              <a:spcBef>
                <a:spcPts val="0"/>
              </a:spcBef>
              <a:spcAft>
                <a:spcPts val="0"/>
              </a:spcAft>
              <a:buClr>
                <a:schemeClr val="dk1"/>
              </a:buClr>
              <a:buSzPts val="1920"/>
              <a:buFont typeface="Calibri"/>
              <a:buChar char="•"/>
            </a:pPr>
            <a:r>
              <a:rPr lang="en-GB"/>
              <a:t>‘Short-term boost during difficult times’</a:t>
            </a:r>
            <a:endParaRPr/>
          </a:p>
        </p:txBody>
      </p:sp>
      <p:sp>
        <p:nvSpPr>
          <p:cNvPr id="141" name="Google Shape;141;p51"/>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11</a:t>
            </a:fld>
            <a:endParaRPr/>
          </a:p>
        </p:txBody>
      </p:sp>
      <p:pic>
        <p:nvPicPr>
          <p:cNvPr id="142" name="Google Shape;142;p51" descr="A child wearing a mask and a crown&#10;&#10;Description automatically generated"/>
          <p:cNvPicPr preferRelativeResize="0">
            <a:picLocks noGrp="1"/>
          </p:cNvPicPr>
          <p:nvPr>
            <p:ph type="pic" idx="2"/>
          </p:nvPr>
        </p:nvPicPr>
        <p:blipFill rotWithShape="1">
          <a:blip r:embed="rId3">
            <a:alphaModFix/>
          </a:blip>
          <a:srcRect l="12941" r="12941"/>
          <a:stretch/>
        </p:blipFill>
        <p:spPr>
          <a:xfrm>
            <a:off x="6886575" y="1530348"/>
            <a:ext cx="5083585" cy="436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2"/>
          <p:cNvSpPr txBox="1">
            <a:spLocks noGrp="1"/>
          </p:cNvSpPr>
          <p:nvPr>
            <p:ph type="title"/>
          </p:nvPr>
        </p:nvSpPr>
        <p:spPr>
          <a:xfrm>
            <a:off x="515950" y="435175"/>
            <a:ext cx="9396146" cy="1255500"/>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ts val="2000"/>
              <a:buNone/>
            </a:pPr>
            <a:r>
              <a:rPr lang="en-GB" dirty="0"/>
              <a:t>HSSW Services – Postnatal groups</a:t>
            </a:r>
            <a:endParaRPr dirty="0"/>
          </a:p>
        </p:txBody>
      </p:sp>
      <p:sp>
        <p:nvSpPr>
          <p:cNvPr id="149" name="Google Shape;149;p52"/>
          <p:cNvSpPr txBox="1">
            <a:spLocks noGrp="1"/>
          </p:cNvSpPr>
          <p:nvPr>
            <p:ph type="body" idx="1"/>
          </p:nvPr>
        </p:nvSpPr>
        <p:spPr>
          <a:xfrm>
            <a:off x="515950" y="1630925"/>
            <a:ext cx="6370500" cy="357600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dirty="0"/>
              <a:t>Postnatal groups for new Mums and their babies (up to 9 months or when they are mobile)</a:t>
            </a:r>
            <a:endParaRPr dirty="0"/>
          </a:p>
          <a:p>
            <a:pPr marL="457200" lvl="0" indent="-350520" algn="l" rtl="0">
              <a:lnSpc>
                <a:spcPct val="100000"/>
              </a:lnSpc>
              <a:spcBef>
                <a:spcPts val="0"/>
              </a:spcBef>
              <a:spcAft>
                <a:spcPts val="0"/>
              </a:spcAft>
              <a:buClr>
                <a:schemeClr val="dk1"/>
              </a:buClr>
              <a:buSzPts val="1920"/>
              <a:buFont typeface="Calibri"/>
              <a:buChar char="•"/>
            </a:pPr>
            <a:r>
              <a:rPr lang="en-GB" dirty="0"/>
              <a:t>Warwick and Leamington</a:t>
            </a:r>
            <a:endParaRPr dirty="0"/>
          </a:p>
          <a:p>
            <a:pPr marL="457200" lvl="0" indent="-350520" algn="l" rtl="0">
              <a:lnSpc>
                <a:spcPct val="100000"/>
              </a:lnSpc>
              <a:spcBef>
                <a:spcPts val="0"/>
              </a:spcBef>
              <a:spcAft>
                <a:spcPts val="0"/>
              </a:spcAft>
              <a:buClr>
                <a:schemeClr val="dk1"/>
              </a:buClr>
              <a:buSzPts val="1920"/>
              <a:buFont typeface="Calibri"/>
              <a:buChar char="•"/>
            </a:pPr>
            <a:r>
              <a:rPr lang="en-GB" dirty="0"/>
              <a:t>Provide a chance for new Mums to meet other local Mums at similar stages of their parenting journey</a:t>
            </a:r>
            <a:endParaRPr dirty="0"/>
          </a:p>
          <a:p>
            <a:pPr marL="457200" lvl="0" indent="-350520" algn="l" rtl="0">
              <a:lnSpc>
                <a:spcPct val="100000"/>
              </a:lnSpc>
              <a:spcBef>
                <a:spcPts val="0"/>
              </a:spcBef>
              <a:spcAft>
                <a:spcPts val="0"/>
              </a:spcAft>
              <a:buSzPts val="1920"/>
              <a:buChar char="•"/>
            </a:pPr>
            <a:r>
              <a:rPr lang="en-GB" dirty="0"/>
              <a:t>Offer emotional support and advice from group leader and volunteers</a:t>
            </a:r>
            <a:endParaRPr dirty="0"/>
          </a:p>
        </p:txBody>
      </p:sp>
      <p:sp>
        <p:nvSpPr>
          <p:cNvPr id="150" name="Google Shape;150;p52"/>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12</a:t>
            </a:fld>
            <a:endParaRPr/>
          </a:p>
        </p:txBody>
      </p:sp>
      <p:pic>
        <p:nvPicPr>
          <p:cNvPr id="151" name="Google Shape;151;p52" descr="A group of people sitting on the floor&#10;&#10;Description automatically generated"/>
          <p:cNvPicPr preferRelativeResize="0">
            <a:picLocks noGrp="1"/>
          </p:cNvPicPr>
          <p:nvPr>
            <p:ph type="pic" idx="2"/>
          </p:nvPr>
        </p:nvPicPr>
        <p:blipFill rotWithShape="1">
          <a:blip r:embed="rId3">
            <a:alphaModFix/>
          </a:blip>
          <a:srcRect l="19524" r="19524"/>
          <a:stretch/>
        </p:blipFill>
        <p:spPr>
          <a:xfrm>
            <a:off x="7442350" y="1181100"/>
            <a:ext cx="4255374" cy="4654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HSSW Services - PEEP</a:t>
            </a:r>
            <a:endParaRPr/>
          </a:p>
        </p:txBody>
      </p:sp>
      <p:sp>
        <p:nvSpPr>
          <p:cNvPr id="158" name="Google Shape;158;p53"/>
          <p:cNvSpPr txBox="1">
            <a:spLocks noGrp="1"/>
          </p:cNvSpPr>
          <p:nvPr>
            <p:ph type="body" idx="1"/>
          </p:nvPr>
        </p:nvSpPr>
        <p:spPr>
          <a:xfrm>
            <a:off x="515938" y="1466457"/>
            <a:ext cx="6370500" cy="408210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a:t>Child development group for parents and children (1.5-2 years or up to 3 years with SEND)</a:t>
            </a:r>
            <a:endParaRPr/>
          </a:p>
          <a:p>
            <a:pPr marL="457200" lvl="0" indent="-350520" algn="l" rtl="0">
              <a:lnSpc>
                <a:spcPct val="100000"/>
              </a:lnSpc>
              <a:spcBef>
                <a:spcPts val="0"/>
              </a:spcBef>
              <a:spcAft>
                <a:spcPts val="0"/>
              </a:spcAft>
              <a:buClr>
                <a:schemeClr val="dk1"/>
              </a:buClr>
              <a:buSzPts val="1920"/>
              <a:buFont typeface="Calibri"/>
              <a:buChar char="•"/>
            </a:pPr>
            <a:r>
              <a:rPr lang="en-GB"/>
              <a:t>Early years focus – early maths, early literacy, communication and language, health and physical development and personal, social and emotional development</a:t>
            </a:r>
            <a:endParaRPr/>
          </a:p>
          <a:p>
            <a:pPr marL="457200" lvl="0" indent="-350520" algn="l" rtl="0">
              <a:lnSpc>
                <a:spcPct val="100000"/>
              </a:lnSpc>
              <a:spcBef>
                <a:spcPts val="0"/>
              </a:spcBef>
              <a:spcAft>
                <a:spcPts val="0"/>
              </a:spcAft>
              <a:buClr>
                <a:schemeClr val="dk1"/>
              </a:buClr>
              <a:buSzPts val="1920"/>
              <a:buFont typeface="Calibri"/>
              <a:buChar char="•"/>
            </a:pPr>
            <a:r>
              <a:rPr lang="en-GB"/>
              <a:t>Classes in Stratford, Lillington, Lighthorne Heath and Warwick</a:t>
            </a:r>
            <a:endParaRPr/>
          </a:p>
          <a:p>
            <a:pPr marL="457200" lvl="0" indent="-350520" algn="l" rtl="0">
              <a:lnSpc>
                <a:spcPct val="100000"/>
              </a:lnSpc>
              <a:spcBef>
                <a:spcPts val="0"/>
              </a:spcBef>
              <a:spcAft>
                <a:spcPts val="0"/>
              </a:spcAft>
              <a:buClr>
                <a:schemeClr val="dk1"/>
              </a:buClr>
              <a:buSzPts val="1920"/>
              <a:buFont typeface="Calibri"/>
              <a:buChar char="•"/>
            </a:pPr>
            <a:r>
              <a:rPr lang="en-GB"/>
              <a:t>2 courses per term</a:t>
            </a:r>
            <a:endParaRPr/>
          </a:p>
        </p:txBody>
      </p:sp>
      <p:sp>
        <p:nvSpPr>
          <p:cNvPr id="159" name="Google Shape;159;p53"/>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13</a:t>
            </a:fld>
            <a:endParaRPr/>
          </a:p>
        </p:txBody>
      </p:sp>
      <p:pic>
        <p:nvPicPr>
          <p:cNvPr id="160" name="Google Shape;160;p53" descr="A blue text on a white background&#10;&#10;Description automatically generated"/>
          <p:cNvPicPr preferRelativeResize="0"/>
          <p:nvPr/>
        </p:nvPicPr>
        <p:blipFill rotWithShape="1">
          <a:blip r:embed="rId3">
            <a:alphaModFix/>
          </a:blip>
          <a:srcRect/>
          <a:stretch/>
        </p:blipFill>
        <p:spPr>
          <a:xfrm>
            <a:off x="7242100" y="2476500"/>
            <a:ext cx="4668300" cy="206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4"/>
          <p:cNvSpPr txBox="1">
            <a:spLocks noGrp="1"/>
          </p:cNvSpPr>
          <p:nvPr>
            <p:ph type="title"/>
          </p:nvPr>
        </p:nvSpPr>
        <p:spPr>
          <a:xfrm>
            <a:off x="515938" y="435165"/>
            <a:ext cx="8022006"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HSSW Services – Freedom Programme</a:t>
            </a:r>
            <a:endParaRPr/>
          </a:p>
        </p:txBody>
      </p:sp>
      <p:sp>
        <p:nvSpPr>
          <p:cNvPr id="167" name="Google Shape;167;p54"/>
          <p:cNvSpPr txBox="1">
            <a:spLocks noGrp="1"/>
          </p:cNvSpPr>
          <p:nvPr>
            <p:ph type="body" idx="1"/>
          </p:nvPr>
        </p:nvSpPr>
        <p:spPr>
          <a:xfrm>
            <a:off x="515938" y="1463664"/>
            <a:ext cx="6370500" cy="393060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a:t>Support group for survivors of Domestic Abuse</a:t>
            </a:r>
            <a:endParaRPr/>
          </a:p>
          <a:p>
            <a:pPr marL="457200" lvl="0" indent="-350520" algn="l" rtl="0">
              <a:lnSpc>
                <a:spcPct val="100000"/>
              </a:lnSpc>
              <a:spcBef>
                <a:spcPts val="0"/>
              </a:spcBef>
              <a:spcAft>
                <a:spcPts val="0"/>
              </a:spcAft>
              <a:buClr>
                <a:schemeClr val="dk1"/>
              </a:buClr>
              <a:buSzPts val="1920"/>
              <a:buFont typeface="Calibri"/>
              <a:buChar char="•"/>
            </a:pPr>
            <a:r>
              <a:rPr lang="en-GB"/>
              <a:t>Three courses a year</a:t>
            </a:r>
            <a:endParaRPr/>
          </a:p>
          <a:p>
            <a:pPr marL="457200" lvl="0" indent="-350520" algn="l" rtl="0">
              <a:lnSpc>
                <a:spcPct val="100000"/>
              </a:lnSpc>
              <a:spcBef>
                <a:spcPts val="0"/>
              </a:spcBef>
              <a:spcAft>
                <a:spcPts val="0"/>
              </a:spcAft>
              <a:buClr>
                <a:schemeClr val="dk1"/>
              </a:buClr>
              <a:buSzPts val="1920"/>
              <a:buFont typeface="Calibri"/>
              <a:buChar char="•"/>
            </a:pPr>
            <a:r>
              <a:rPr lang="en-GB"/>
              <a:t>10 weekly sessions</a:t>
            </a:r>
            <a:endParaRPr/>
          </a:p>
          <a:p>
            <a:pPr marL="457200" lvl="0" indent="-350520" algn="l" rtl="0">
              <a:lnSpc>
                <a:spcPct val="100000"/>
              </a:lnSpc>
              <a:spcBef>
                <a:spcPts val="0"/>
              </a:spcBef>
              <a:spcAft>
                <a:spcPts val="0"/>
              </a:spcAft>
              <a:buClr>
                <a:schemeClr val="dk1"/>
              </a:buClr>
              <a:buSzPts val="1920"/>
              <a:buFont typeface="Calibri"/>
              <a:buChar char="•"/>
            </a:pPr>
            <a:r>
              <a:rPr lang="en-GB"/>
              <a:t>For 6-8 Mums</a:t>
            </a:r>
            <a:endParaRPr/>
          </a:p>
          <a:p>
            <a:pPr marL="457200" lvl="0" indent="-350520" algn="l" rtl="0">
              <a:lnSpc>
                <a:spcPct val="100000"/>
              </a:lnSpc>
              <a:spcBef>
                <a:spcPts val="0"/>
              </a:spcBef>
              <a:spcAft>
                <a:spcPts val="0"/>
              </a:spcAft>
              <a:buClr>
                <a:schemeClr val="dk1"/>
              </a:buClr>
              <a:buSzPts val="1920"/>
              <a:buFont typeface="Calibri"/>
              <a:buChar char="•"/>
            </a:pPr>
            <a:r>
              <a:rPr lang="en-GB"/>
              <a:t>Creche for children</a:t>
            </a:r>
            <a:endParaRPr/>
          </a:p>
          <a:p>
            <a:pPr marL="457200" lvl="0" indent="-350520" algn="l" rtl="0">
              <a:lnSpc>
                <a:spcPct val="100000"/>
              </a:lnSpc>
              <a:spcBef>
                <a:spcPts val="0"/>
              </a:spcBef>
              <a:spcAft>
                <a:spcPts val="0"/>
              </a:spcAft>
              <a:buClr>
                <a:schemeClr val="dk1"/>
              </a:buClr>
              <a:buSzPts val="1920"/>
              <a:buFont typeface="Calibri"/>
              <a:buChar char="•"/>
            </a:pPr>
            <a:r>
              <a:rPr lang="en-GB"/>
              <a:t>Transport can also be arranged</a:t>
            </a:r>
            <a:endParaRPr/>
          </a:p>
          <a:p>
            <a:pPr marL="457200" lvl="0" indent="-350520" algn="l" rtl="0">
              <a:lnSpc>
                <a:spcPct val="100000"/>
              </a:lnSpc>
              <a:spcBef>
                <a:spcPts val="0"/>
              </a:spcBef>
              <a:spcAft>
                <a:spcPts val="0"/>
              </a:spcAft>
              <a:buSzPts val="1920"/>
              <a:buChar char="•"/>
            </a:pPr>
            <a:r>
              <a:rPr lang="en-GB"/>
              <a:t>Provides advice around recognising red flags, the impact of DA on families and the opportunity to share stories and support each other</a:t>
            </a:r>
            <a:endParaRPr/>
          </a:p>
        </p:txBody>
      </p:sp>
      <p:sp>
        <p:nvSpPr>
          <p:cNvPr id="168" name="Google Shape;168;p54"/>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14</a:t>
            </a:fld>
            <a:endParaRPr/>
          </a:p>
        </p:txBody>
      </p:sp>
      <p:pic>
        <p:nvPicPr>
          <p:cNvPr id="169" name="Google Shape;169;p54" descr="A cartoon of a child with her arms up&#10;&#10;Description automatically generated"/>
          <p:cNvPicPr preferRelativeResize="0"/>
          <p:nvPr/>
        </p:nvPicPr>
        <p:blipFill rotWithShape="1">
          <a:blip r:embed="rId3">
            <a:alphaModFix/>
          </a:blip>
          <a:srcRect/>
          <a:stretch/>
        </p:blipFill>
        <p:spPr>
          <a:xfrm>
            <a:off x="7224282" y="1999675"/>
            <a:ext cx="4223180" cy="33126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6"/>
          <p:cNvSpPr txBox="1">
            <a:spLocks noGrp="1"/>
          </p:cNvSpPr>
          <p:nvPr>
            <p:ph type="title"/>
          </p:nvPr>
        </p:nvSpPr>
        <p:spPr>
          <a:xfrm>
            <a:off x="515938" y="435165"/>
            <a:ext cx="11133137"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HSSW Services – Speech And Language Therapy (SALT)</a:t>
            </a:r>
            <a:endParaRPr/>
          </a:p>
        </p:txBody>
      </p:sp>
      <p:sp>
        <p:nvSpPr>
          <p:cNvPr id="176" name="Google Shape;176;p56"/>
          <p:cNvSpPr txBox="1">
            <a:spLocks noGrp="1"/>
          </p:cNvSpPr>
          <p:nvPr>
            <p:ph type="body" idx="1"/>
          </p:nvPr>
        </p:nvSpPr>
        <p:spPr>
          <a:xfrm>
            <a:off x="515938" y="1469065"/>
            <a:ext cx="6370500" cy="377130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a:t>Therapy for children with speech, communication and attention issues</a:t>
            </a:r>
            <a:endParaRPr/>
          </a:p>
          <a:p>
            <a:pPr marL="457200" lvl="0" indent="-350520" algn="l" rtl="0">
              <a:lnSpc>
                <a:spcPct val="100000"/>
              </a:lnSpc>
              <a:spcBef>
                <a:spcPts val="0"/>
              </a:spcBef>
              <a:spcAft>
                <a:spcPts val="0"/>
              </a:spcAft>
              <a:buClr>
                <a:schemeClr val="dk1"/>
              </a:buClr>
              <a:buSzPts val="1920"/>
              <a:buFont typeface="Calibri"/>
              <a:buChar char="•"/>
            </a:pPr>
            <a:r>
              <a:rPr lang="en-GB"/>
              <a:t>Ex-NHS SALT therapist</a:t>
            </a:r>
            <a:endParaRPr/>
          </a:p>
          <a:p>
            <a:pPr marL="457200" lvl="0" indent="-350520" algn="l" rtl="0">
              <a:lnSpc>
                <a:spcPct val="100000"/>
              </a:lnSpc>
              <a:spcBef>
                <a:spcPts val="0"/>
              </a:spcBef>
              <a:spcAft>
                <a:spcPts val="0"/>
              </a:spcAft>
              <a:buClr>
                <a:schemeClr val="dk1"/>
              </a:buClr>
              <a:buSzPts val="1920"/>
              <a:buFont typeface="Calibri"/>
              <a:buChar char="•"/>
            </a:pPr>
            <a:r>
              <a:rPr lang="en-GB"/>
              <a:t>Tailored support for the family – to include consultation, referrals, therapy and check-ins</a:t>
            </a:r>
            <a:endParaRPr/>
          </a:p>
          <a:p>
            <a:pPr marL="457200" lvl="0" indent="-350520" algn="l" rtl="0">
              <a:lnSpc>
                <a:spcPct val="100000"/>
              </a:lnSpc>
              <a:spcBef>
                <a:spcPts val="0"/>
              </a:spcBef>
              <a:spcAft>
                <a:spcPts val="0"/>
              </a:spcAft>
              <a:buSzPts val="1920"/>
              <a:buChar char="•"/>
            </a:pPr>
            <a:r>
              <a:rPr lang="en-GB"/>
              <a:t>Support provided via volunteers too, who are able to use activities to help parents and children with speech and language development</a:t>
            </a:r>
            <a:endParaRPr/>
          </a:p>
        </p:txBody>
      </p:sp>
      <p:sp>
        <p:nvSpPr>
          <p:cNvPr id="177" name="Google Shape;177;p56"/>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15</a:t>
            </a:fld>
            <a:endParaRPr/>
          </a:p>
        </p:txBody>
      </p:sp>
      <p:pic>
        <p:nvPicPr>
          <p:cNvPr id="178" name="Google Shape;178;p56" descr="A person and a child sitting at a table&#10;&#10;Description automatically generated"/>
          <p:cNvPicPr preferRelativeResize="0"/>
          <p:nvPr/>
        </p:nvPicPr>
        <p:blipFill rotWithShape="1">
          <a:blip r:embed="rId3">
            <a:alphaModFix/>
          </a:blip>
          <a:srcRect/>
          <a:stretch/>
        </p:blipFill>
        <p:spPr>
          <a:xfrm>
            <a:off x="7429375" y="1572987"/>
            <a:ext cx="3602850" cy="371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5"/>
          <p:cNvSpPr txBox="1">
            <a:spLocks noGrp="1"/>
          </p:cNvSpPr>
          <p:nvPr>
            <p:ph type="title"/>
          </p:nvPr>
        </p:nvSpPr>
        <p:spPr>
          <a:xfrm>
            <a:off x="515938" y="435165"/>
            <a:ext cx="8053904"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HSSW Services – Mum 2 Mum Support</a:t>
            </a:r>
            <a:endParaRPr/>
          </a:p>
        </p:txBody>
      </p:sp>
      <p:sp>
        <p:nvSpPr>
          <p:cNvPr id="185" name="Google Shape;185;p55"/>
          <p:cNvSpPr txBox="1">
            <a:spLocks noGrp="1"/>
          </p:cNvSpPr>
          <p:nvPr>
            <p:ph type="body" idx="1"/>
          </p:nvPr>
        </p:nvSpPr>
        <p:spPr>
          <a:xfrm>
            <a:off x="515938" y="1488263"/>
            <a:ext cx="6370500" cy="3739500"/>
          </a:xfrm>
          <a:prstGeom prst="rect">
            <a:avLst/>
          </a:prstGeom>
          <a:noFill/>
          <a:ln>
            <a:noFill/>
          </a:ln>
        </p:spPr>
        <p:txBody>
          <a:bodyPr spcFirstLastPara="1" wrap="square" lIns="0" tIns="45700" rIns="0" bIns="45700" anchor="t" anchorCtr="0">
            <a:normAutofit/>
          </a:bodyPr>
          <a:lstStyle/>
          <a:p>
            <a:pPr marL="457200" lvl="0" indent="-350520" algn="l" rtl="0">
              <a:lnSpc>
                <a:spcPct val="100000"/>
              </a:lnSpc>
              <a:spcBef>
                <a:spcPts val="0"/>
              </a:spcBef>
              <a:spcAft>
                <a:spcPts val="0"/>
              </a:spcAft>
              <a:buClr>
                <a:schemeClr val="dk1"/>
              </a:buClr>
              <a:buSzPts val="1920"/>
              <a:buFont typeface="Calibri"/>
              <a:buChar char="•"/>
            </a:pPr>
            <a:r>
              <a:rPr lang="en-GB"/>
              <a:t>Small groups for Mums to come together to meet others and share experiences and gain support from each other</a:t>
            </a:r>
            <a:endParaRPr/>
          </a:p>
          <a:p>
            <a:pPr marL="457200" lvl="0" indent="-350520" algn="l" rtl="0">
              <a:lnSpc>
                <a:spcPct val="100000"/>
              </a:lnSpc>
              <a:spcBef>
                <a:spcPts val="0"/>
              </a:spcBef>
              <a:spcAft>
                <a:spcPts val="0"/>
              </a:spcAft>
              <a:buClr>
                <a:schemeClr val="dk1"/>
              </a:buClr>
              <a:buSzPts val="1920"/>
              <a:buFont typeface="Calibri"/>
              <a:buChar char="•"/>
            </a:pPr>
            <a:r>
              <a:rPr lang="en-GB"/>
              <a:t>Currently:</a:t>
            </a:r>
            <a:endParaRPr/>
          </a:p>
          <a:p>
            <a:pPr marL="914400" lvl="1" indent="-381000" algn="l" rtl="0">
              <a:lnSpc>
                <a:spcPct val="100000"/>
              </a:lnSpc>
              <a:spcBef>
                <a:spcPts val="300"/>
              </a:spcBef>
              <a:spcAft>
                <a:spcPts val="0"/>
              </a:spcAft>
              <a:buSzPts val="2400"/>
              <a:buChar char="‒"/>
            </a:pPr>
            <a:r>
              <a:rPr lang="en-GB"/>
              <a:t>Heathcote Coffee and Chat – Tuesday afternoons, Bewiched Café, Heathcote (term-time only)</a:t>
            </a:r>
            <a:endParaRPr/>
          </a:p>
          <a:p>
            <a:pPr marL="914400" lvl="1" indent="-381000" algn="l" rtl="0">
              <a:lnSpc>
                <a:spcPct val="100000"/>
              </a:lnSpc>
              <a:spcBef>
                <a:spcPts val="300"/>
              </a:spcBef>
              <a:spcAft>
                <a:spcPts val="0"/>
              </a:spcAft>
              <a:buSzPts val="2400"/>
              <a:buChar char="‒"/>
            </a:pPr>
            <a:r>
              <a:rPr lang="en-GB"/>
              <a:t>Meon Vale - Tuesday mornings, The Pavillion (term-time only)</a:t>
            </a:r>
            <a:endParaRPr/>
          </a:p>
        </p:txBody>
      </p:sp>
      <p:sp>
        <p:nvSpPr>
          <p:cNvPr id="186" name="Google Shape;186;p55"/>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16</a:t>
            </a:fld>
            <a:endParaRPr/>
          </a:p>
        </p:txBody>
      </p:sp>
      <p:pic>
        <p:nvPicPr>
          <p:cNvPr id="187" name="Google Shape;187;p55" descr="A group of women walking with children&#10;&#10;Description automatically generated"/>
          <p:cNvPicPr preferRelativeResize="0">
            <a:picLocks noGrp="1"/>
          </p:cNvPicPr>
          <p:nvPr>
            <p:ph type="pic" idx="2"/>
          </p:nvPr>
        </p:nvPicPr>
        <p:blipFill rotWithShape="1">
          <a:blip r:embed="rId3">
            <a:alphaModFix/>
          </a:blip>
          <a:srcRect l="19524" r="19524"/>
          <a:stretch/>
        </p:blipFill>
        <p:spPr>
          <a:xfrm>
            <a:off x="7953149" y="1549402"/>
            <a:ext cx="3722913" cy="40719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a:bodyPr>
          <a:lstStyle/>
          <a:p>
            <a:pPr marL="0" lvl="0" indent="0" algn="l" rtl="0">
              <a:lnSpc>
                <a:spcPct val="102500"/>
              </a:lnSpc>
              <a:spcBef>
                <a:spcPts val="0"/>
              </a:spcBef>
              <a:spcAft>
                <a:spcPts val="0"/>
              </a:spcAft>
              <a:buClr>
                <a:schemeClr val="accent1"/>
              </a:buClr>
              <a:buSzPts val="4000"/>
              <a:buFont typeface="Calibri"/>
              <a:buNone/>
            </a:pPr>
            <a:r>
              <a:rPr lang="en-GB"/>
              <a:t>Home-Start…</a:t>
            </a:r>
            <a:endParaRPr/>
          </a:p>
        </p:txBody>
      </p:sp>
      <p:sp>
        <p:nvSpPr>
          <p:cNvPr id="193" name="Google Shape;193;p16"/>
          <p:cNvSpPr txBox="1">
            <a:spLocks noGrp="1"/>
          </p:cNvSpPr>
          <p:nvPr>
            <p:ph type="body" idx="1"/>
          </p:nvPr>
        </p:nvSpPr>
        <p:spPr>
          <a:xfrm>
            <a:off x="515938" y="1700402"/>
            <a:ext cx="10837862" cy="4601337"/>
          </a:xfrm>
          <a:prstGeom prst="rect">
            <a:avLst/>
          </a:prstGeom>
          <a:noFill/>
          <a:ln>
            <a:noFill/>
          </a:ln>
        </p:spPr>
        <p:txBody>
          <a:bodyPr spcFirstLastPara="1" wrap="square" lIns="0" tIns="45700" rIns="91425" bIns="45700" anchor="t" anchorCtr="0">
            <a:normAutofit/>
          </a:bodyPr>
          <a:lstStyle/>
          <a:p>
            <a:pPr marL="342900" lvl="0" indent="-342900" algn="l" rtl="0">
              <a:lnSpc>
                <a:spcPct val="90000"/>
              </a:lnSpc>
              <a:spcBef>
                <a:spcPts val="0"/>
              </a:spcBef>
              <a:spcAft>
                <a:spcPts val="0"/>
              </a:spcAft>
              <a:buClr>
                <a:schemeClr val="dk1"/>
              </a:buClr>
              <a:buSzPts val="1920"/>
              <a:buFont typeface="Arial"/>
              <a:buChar char="•"/>
            </a:pPr>
            <a:r>
              <a:rPr lang="en-GB"/>
              <a:t>Focuses on the individual and their particular needs at that time</a:t>
            </a:r>
            <a:endParaRPr/>
          </a:p>
          <a:p>
            <a:pPr marL="342900" lvl="0" indent="-342900" algn="l" rtl="0">
              <a:lnSpc>
                <a:spcPct val="90000"/>
              </a:lnSpc>
              <a:spcBef>
                <a:spcPts val="1000"/>
              </a:spcBef>
              <a:spcAft>
                <a:spcPts val="0"/>
              </a:spcAft>
              <a:buClr>
                <a:schemeClr val="dk1"/>
              </a:buClr>
              <a:buSzPts val="1920"/>
              <a:buFont typeface="Arial"/>
              <a:buChar char="•"/>
            </a:pPr>
            <a:r>
              <a:rPr lang="en-GB"/>
              <a:t>Sees the parent as a whole person, not someone in need of a particular specialism</a:t>
            </a:r>
            <a:endParaRPr/>
          </a:p>
          <a:p>
            <a:pPr marL="342900" lvl="0" indent="-342900" algn="l" rtl="0">
              <a:lnSpc>
                <a:spcPct val="90000"/>
              </a:lnSpc>
              <a:spcBef>
                <a:spcPts val="1000"/>
              </a:spcBef>
              <a:spcAft>
                <a:spcPts val="0"/>
              </a:spcAft>
              <a:buClr>
                <a:schemeClr val="dk1"/>
              </a:buClr>
              <a:buSzPts val="1920"/>
              <a:buFont typeface="Arial"/>
              <a:buChar char="•"/>
            </a:pPr>
            <a:r>
              <a:rPr lang="en-GB"/>
              <a:t>Offers informal, friendly support rather than professional advice</a:t>
            </a:r>
            <a:endParaRPr/>
          </a:p>
          <a:p>
            <a:pPr marL="342900" lvl="0" indent="-342900" algn="l" rtl="0">
              <a:lnSpc>
                <a:spcPct val="90000"/>
              </a:lnSpc>
              <a:spcBef>
                <a:spcPts val="1000"/>
              </a:spcBef>
              <a:spcAft>
                <a:spcPts val="0"/>
              </a:spcAft>
              <a:buClr>
                <a:schemeClr val="dk1"/>
              </a:buClr>
              <a:buSzPts val="1920"/>
              <a:buFont typeface="Arial"/>
              <a:buChar char="•"/>
            </a:pPr>
            <a:r>
              <a:rPr lang="en-GB"/>
              <a:t>Starts from where the family is and building on strengths, not emphasizing weaknesses</a:t>
            </a:r>
            <a:endParaRPr/>
          </a:p>
          <a:p>
            <a:pPr marL="342900" lvl="0" indent="-342900" algn="l" rtl="0">
              <a:lnSpc>
                <a:spcPct val="90000"/>
              </a:lnSpc>
              <a:spcBef>
                <a:spcPts val="1000"/>
              </a:spcBef>
              <a:spcAft>
                <a:spcPts val="0"/>
              </a:spcAft>
              <a:buClr>
                <a:schemeClr val="dk1"/>
              </a:buClr>
              <a:buSzPts val="1920"/>
              <a:buFont typeface="Arial"/>
              <a:buChar char="•"/>
            </a:pPr>
            <a:r>
              <a:rPr lang="en-GB"/>
              <a:t>Aims to give the family choice and control over their own lives, not ‘doing to’ them or being the ‘expert’</a:t>
            </a:r>
            <a:endParaRPr/>
          </a:p>
          <a:p>
            <a:pPr marL="342900" lvl="0" indent="-342900" algn="l" rtl="0">
              <a:lnSpc>
                <a:spcPct val="90000"/>
              </a:lnSpc>
              <a:spcBef>
                <a:spcPts val="1000"/>
              </a:spcBef>
              <a:spcAft>
                <a:spcPts val="0"/>
              </a:spcAft>
              <a:buClr>
                <a:schemeClr val="dk1"/>
              </a:buClr>
              <a:buSzPts val="1920"/>
              <a:buFont typeface="Arial"/>
              <a:buChar char="•"/>
            </a:pPr>
            <a:r>
              <a:rPr lang="en-GB"/>
              <a:t>Comes to the family’s home, where the problems exist </a:t>
            </a:r>
            <a:endParaRPr/>
          </a:p>
          <a:p>
            <a:pPr marL="342900" lvl="0" indent="-342900" algn="l" rtl="0">
              <a:lnSpc>
                <a:spcPct val="90000"/>
              </a:lnSpc>
              <a:spcBef>
                <a:spcPts val="1000"/>
              </a:spcBef>
              <a:spcAft>
                <a:spcPts val="0"/>
              </a:spcAft>
              <a:buClr>
                <a:schemeClr val="dk1"/>
              </a:buClr>
              <a:buSzPts val="1920"/>
              <a:buFont typeface="Arial"/>
              <a:buChar char="•"/>
            </a:pPr>
            <a:r>
              <a:rPr lang="en-GB"/>
              <a:t>Provide additional support outside the home, to build confidence and a community around the family</a:t>
            </a:r>
            <a:endParaRPr/>
          </a:p>
        </p:txBody>
      </p:sp>
      <p:sp>
        <p:nvSpPr>
          <p:cNvPr id="194" name="Google Shape;194;p16"/>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17</a:t>
            </a:fld>
            <a:endParaRPr sz="800" b="1" i="0" u="none" strike="noStrike" cap="none">
              <a:solidFill>
                <a:srgbClr val="E3520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7"/>
          <p:cNvSpPr txBox="1">
            <a:spLocks noGrp="1"/>
          </p:cNvSpPr>
          <p:nvPr>
            <p:ph type="title"/>
          </p:nvPr>
        </p:nvSpPr>
        <p:spPr>
          <a:xfrm>
            <a:off x="515938" y="435166"/>
            <a:ext cx="11160124" cy="1149086"/>
          </a:xfrm>
          <a:prstGeom prst="rect">
            <a:avLst/>
          </a:prstGeom>
          <a:noFill/>
          <a:ln>
            <a:noFill/>
          </a:ln>
        </p:spPr>
        <p:txBody>
          <a:bodyPr spcFirstLastPara="1" wrap="square" lIns="0" tIns="144000" rIns="91425" bIns="45700" anchor="t" anchorCtr="0">
            <a:noAutofit/>
          </a:bodyPr>
          <a:lstStyle/>
          <a:p>
            <a:pPr marL="0" lvl="0" indent="0" algn="l" rtl="0">
              <a:lnSpc>
                <a:spcPct val="227777"/>
              </a:lnSpc>
              <a:spcBef>
                <a:spcPts val="0"/>
              </a:spcBef>
              <a:spcAft>
                <a:spcPts val="0"/>
              </a:spcAft>
              <a:buClr>
                <a:schemeClr val="accent1"/>
              </a:buClr>
              <a:buSzPts val="1800"/>
              <a:buNone/>
            </a:pPr>
            <a:r>
              <a:rPr lang="en-GB" sz="3600"/>
              <a:t>What help can a Home-Start Volunteer offer?</a:t>
            </a:r>
            <a:endParaRPr/>
          </a:p>
        </p:txBody>
      </p:sp>
      <p:sp>
        <p:nvSpPr>
          <p:cNvPr id="201" name="Google Shape;201;p57"/>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fontScale="85000" lnSpcReduction="20000"/>
          </a:bodyPr>
          <a:lstStyle/>
          <a:p>
            <a:pPr marL="457200" lvl="0" indent="-320040" algn="l" rtl="0">
              <a:lnSpc>
                <a:spcPct val="90000"/>
              </a:lnSpc>
              <a:spcBef>
                <a:spcPts val="1000"/>
              </a:spcBef>
              <a:spcAft>
                <a:spcPts val="0"/>
              </a:spcAft>
              <a:buClr>
                <a:schemeClr val="dk1"/>
              </a:buClr>
              <a:buSzPct val="70588"/>
              <a:buChar char="•"/>
            </a:pPr>
            <a:r>
              <a:rPr lang="en-GB"/>
              <a:t>Be a supportive friend to listen and give advice when asked</a:t>
            </a:r>
            <a:endParaRPr/>
          </a:p>
          <a:p>
            <a:pPr marL="457200" lvl="0" indent="-320040" algn="l" rtl="0">
              <a:lnSpc>
                <a:spcPct val="90000"/>
              </a:lnSpc>
              <a:spcBef>
                <a:spcPts val="1000"/>
              </a:spcBef>
              <a:spcAft>
                <a:spcPts val="0"/>
              </a:spcAft>
              <a:buClr>
                <a:schemeClr val="dk1"/>
              </a:buClr>
              <a:buSzPct val="70588"/>
              <a:buChar char="•"/>
            </a:pPr>
            <a:r>
              <a:rPr lang="en-GB"/>
              <a:t>Providing adult company</a:t>
            </a:r>
            <a:endParaRPr/>
          </a:p>
          <a:p>
            <a:pPr marL="457200" lvl="0" indent="-320040" algn="l" rtl="0">
              <a:lnSpc>
                <a:spcPct val="90000"/>
              </a:lnSpc>
              <a:spcBef>
                <a:spcPts val="1000"/>
              </a:spcBef>
              <a:spcAft>
                <a:spcPts val="0"/>
              </a:spcAft>
              <a:buClr>
                <a:schemeClr val="dk1"/>
              </a:buClr>
              <a:buSzPct val="70588"/>
              <a:buChar char="•"/>
            </a:pPr>
            <a:r>
              <a:rPr lang="en-GB"/>
              <a:t>Help to get out of the home for a walk, to the park or to groups</a:t>
            </a:r>
            <a:endParaRPr/>
          </a:p>
          <a:p>
            <a:pPr marL="457200" lvl="0" indent="-320040" algn="l" rtl="0">
              <a:lnSpc>
                <a:spcPct val="90000"/>
              </a:lnSpc>
              <a:spcBef>
                <a:spcPts val="1000"/>
              </a:spcBef>
              <a:spcAft>
                <a:spcPts val="0"/>
              </a:spcAft>
              <a:buClr>
                <a:schemeClr val="dk1"/>
              </a:buClr>
              <a:buSzPct val="70588"/>
              <a:buChar char="•"/>
            </a:pPr>
            <a:r>
              <a:rPr lang="en-GB"/>
              <a:t>Support with accessing other services and signposting</a:t>
            </a:r>
            <a:endParaRPr/>
          </a:p>
          <a:p>
            <a:pPr marL="457200" lvl="0" indent="-320040" algn="l" rtl="0">
              <a:lnSpc>
                <a:spcPct val="90000"/>
              </a:lnSpc>
              <a:spcBef>
                <a:spcPts val="1000"/>
              </a:spcBef>
              <a:spcAft>
                <a:spcPts val="0"/>
              </a:spcAft>
              <a:buClr>
                <a:schemeClr val="dk1"/>
              </a:buClr>
              <a:buSzPct val="70588"/>
              <a:buChar char="•"/>
            </a:pPr>
            <a:r>
              <a:rPr lang="en-GB"/>
              <a:t>Help to get to appointments</a:t>
            </a:r>
            <a:endParaRPr/>
          </a:p>
          <a:p>
            <a:pPr marL="457200" lvl="0" indent="-320040" algn="l" rtl="0">
              <a:lnSpc>
                <a:spcPct val="90000"/>
              </a:lnSpc>
              <a:spcBef>
                <a:spcPts val="1000"/>
              </a:spcBef>
              <a:spcAft>
                <a:spcPts val="0"/>
              </a:spcAft>
              <a:buClr>
                <a:schemeClr val="dk1"/>
              </a:buClr>
              <a:buSzPct val="70588"/>
              <a:buChar char="•"/>
            </a:pPr>
            <a:r>
              <a:rPr lang="en-GB"/>
              <a:t>Provide practical help around the house</a:t>
            </a:r>
            <a:endParaRPr/>
          </a:p>
          <a:p>
            <a:pPr marL="457200" lvl="0" indent="-320040" algn="l" rtl="0">
              <a:lnSpc>
                <a:spcPct val="90000"/>
              </a:lnSpc>
              <a:spcBef>
                <a:spcPts val="1000"/>
              </a:spcBef>
              <a:spcAft>
                <a:spcPts val="0"/>
              </a:spcAft>
              <a:buClr>
                <a:schemeClr val="dk1"/>
              </a:buClr>
              <a:buSzPct val="70588"/>
              <a:buChar char="•"/>
            </a:pPr>
            <a:r>
              <a:rPr lang="en-GB"/>
              <a:t>Give parent some rest time to themselves</a:t>
            </a:r>
            <a:endParaRPr/>
          </a:p>
          <a:p>
            <a:pPr marL="457200" lvl="0" indent="-320040" algn="l" rtl="0">
              <a:lnSpc>
                <a:spcPct val="90000"/>
              </a:lnSpc>
              <a:spcBef>
                <a:spcPts val="1000"/>
              </a:spcBef>
              <a:spcAft>
                <a:spcPts val="0"/>
              </a:spcAft>
              <a:buClr>
                <a:schemeClr val="dk1"/>
              </a:buClr>
              <a:buSzPct val="70588"/>
              <a:buChar char="•"/>
            </a:pPr>
            <a:r>
              <a:rPr lang="en-GB"/>
              <a:t>Help with organising time and tasks</a:t>
            </a:r>
            <a:endParaRPr/>
          </a:p>
          <a:p>
            <a:pPr marL="457200" lvl="0" indent="-320040" algn="l" rtl="0">
              <a:lnSpc>
                <a:spcPct val="90000"/>
              </a:lnSpc>
              <a:spcBef>
                <a:spcPts val="1000"/>
              </a:spcBef>
              <a:spcAft>
                <a:spcPts val="0"/>
              </a:spcAft>
              <a:buClr>
                <a:schemeClr val="dk1"/>
              </a:buClr>
              <a:buSzPct val="70588"/>
              <a:buChar char="•"/>
            </a:pPr>
            <a:r>
              <a:rPr lang="en-GB"/>
              <a:t>Support with parenting and developing boundaries and routines</a:t>
            </a:r>
            <a:endParaRPr/>
          </a:p>
          <a:p>
            <a:pPr marL="457200" lvl="0" indent="-320040" algn="l" rtl="0">
              <a:lnSpc>
                <a:spcPct val="90000"/>
              </a:lnSpc>
              <a:spcBef>
                <a:spcPts val="1000"/>
              </a:spcBef>
              <a:spcAft>
                <a:spcPts val="0"/>
              </a:spcAft>
              <a:buClr>
                <a:schemeClr val="dk1"/>
              </a:buClr>
              <a:buSzPct val="70588"/>
              <a:buChar char="•"/>
            </a:pPr>
            <a:r>
              <a:rPr lang="en-GB"/>
              <a:t>Modelling positive behaviour</a:t>
            </a:r>
            <a:endParaRPr/>
          </a:p>
          <a:p>
            <a:pPr marL="457200" lvl="0" indent="-320040" algn="l" rtl="0">
              <a:lnSpc>
                <a:spcPct val="90000"/>
              </a:lnSpc>
              <a:spcBef>
                <a:spcPts val="1000"/>
              </a:spcBef>
              <a:spcAft>
                <a:spcPts val="0"/>
              </a:spcAft>
              <a:buClr>
                <a:schemeClr val="dk1"/>
              </a:buClr>
              <a:buSzPct val="70588"/>
              <a:buChar char="•"/>
            </a:pPr>
            <a:r>
              <a:rPr lang="en-GB"/>
              <a:t>Have fun together</a:t>
            </a:r>
            <a:endParaRPr/>
          </a:p>
          <a:p>
            <a:pPr marL="457200" lvl="0" indent="-228600" algn="l" rtl="0">
              <a:lnSpc>
                <a:spcPct val="90000"/>
              </a:lnSpc>
              <a:spcBef>
                <a:spcPts val="1000"/>
              </a:spcBef>
              <a:spcAft>
                <a:spcPts val="0"/>
              </a:spcAft>
              <a:buClr>
                <a:schemeClr val="dk1"/>
              </a:buClr>
              <a:buSzPct val="70588"/>
              <a:buNone/>
            </a:pPr>
            <a:endParaRPr/>
          </a:p>
          <a:p>
            <a:pPr marL="457200" lvl="0" indent="-228600" algn="l" rtl="0">
              <a:lnSpc>
                <a:spcPct val="90000"/>
              </a:lnSpc>
              <a:spcBef>
                <a:spcPts val="1000"/>
              </a:spcBef>
              <a:spcAft>
                <a:spcPts val="0"/>
              </a:spcAft>
              <a:buClr>
                <a:schemeClr val="dk1"/>
              </a:buClr>
              <a:buSzPct val="70588"/>
              <a:buNone/>
            </a:pPr>
            <a:endParaRPr/>
          </a:p>
          <a:p>
            <a:pPr marL="137160" lvl="0" indent="0" algn="l" rtl="0">
              <a:lnSpc>
                <a:spcPct val="90000"/>
              </a:lnSpc>
              <a:spcBef>
                <a:spcPts val="1000"/>
              </a:spcBef>
              <a:spcAft>
                <a:spcPts val="0"/>
              </a:spcAft>
              <a:buSzPct val="70588"/>
              <a:buNone/>
            </a:pPr>
            <a:endParaRPr/>
          </a:p>
          <a:p>
            <a:pPr marL="137160" lvl="0" indent="0" algn="l" rtl="0">
              <a:lnSpc>
                <a:spcPct val="90000"/>
              </a:lnSpc>
              <a:spcBef>
                <a:spcPts val="1000"/>
              </a:spcBef>
              <a:spcAft>
                <a:spcPts val="0"/>
              </a:spcAft>
              <a:buSzPct val="70588"/>
              <a:buNone/>
            </a:pPr>
            <a:endParaRPr/>
          </a:p>
          <a:p>
            <a:pPr marL="137160" lvl="0" indent="0" algn="l" rtl="0">
              <a:lnSpc>
                <a:spcPct val="90000"/>
              </a:lnSpc>
              <a:spcBef>
                <a:spcPts val="1000"/>
              </a:spcBef>
              <a:spcAft>
                <a:spcPts val="0"/>
              </a:spcAft>
              <a:buSzPct val="70588"/>
              <a:buNone/>
            </a:pPr>
            <a:endParaRPr/>
          </a:p>
          <a:p>
            <a:pPr marL="137160" lvl="0" indent="0" algn="l" rtl="0">
              <a:lnSpc>
                <a:spcPct val="90000"/>
              </a:lnSpc>
              <a:spcBef>
                <a:spcPts val="1000"/>
              </a:spcBef>
              <a:spcAft>
                <a:spcPts val="0"/>
              </a:spcAft>
              <a:buSzPct val="70588"/>
              <a:buNone/>
            </a:pPr>
            <a:endParaRPr>
              <a:solidFill>
                <a:schemeClr val="accent2"/>
              </a:solidFill>
            </a:endParaRPr>
          </a:p>
        </p:txBody>
      </p:sp>
      <p:sp>
        <p:nvSpPr>
          <p:cNvPr id="202" name="Google Shape;202;p57"/>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 calcmode="lin" valueType="num">
                                      <p:cBhvr additive="base">
                                        <p:cTn id="7" dur="500"/>
                                        <p:tgtEl>
                                          <p:spTgt spid="2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 calcmode="lin" valueType="num">
                                      <p:cBhvr additive="base">
                                        <p:cTn id="12" dur="500"/>
                                        <p:tgtEl>
                                          <p:spTgt spid="2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 calcmode="lin" valueType="num">
                                      <p:cBhvr additive="base">
                                        <p:cTn id="17" dur="500"/>
                                        <p:tgtEl>
                                          <p:spTgt spid="2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 calcmode="lin" valueType="num">
                                      <p:cBhvr additive="base">
                                        <p:cTn id="22" dur="500"/>
                                        <p:tgtEl>
                                          <p:spTgt spid="2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 calcmode="lin" valueType="num">
                                      <p:cBhvr additive="base">
                                        <p:cTn id="27" dur="500"/>
                                        <p:tgtEl>
                                          <p:spTgt spid="2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 calcmode="lin" valueType="num">
                                      <p:cBhvr additive="base">
                                        <p:cTn id="32" dur="500"/>
                                        <p:tgtEl>
                                          <p:spTgt spid="2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 calcmode="lin" valueType="num">
                                      <p:cBhvr additive="base">
                                        <p:cTn id="37" dur="500"/>
                                        <p:tgtEl>
                                          <p:spTgt spid="2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1">
                                            <p:txEl>
                                              <p:pRg st="7" end="7"/>
                                            </p:txEl>
                                          </p:spTgt>
                                        </p:tgtEl>
                                        <p:attrNameLst>
                                          <p:attrName>style.visibility</p:attrName>
                                        </p:attrNameLst>
                                      </p:cBhvr>
                                      <p:to>
                                        <p:strVal val="visible"/>
                                      </p:to>
                                    </p:set>
                                    <p:anim calcmode="lin" valueType="num">
                                      <p:cBhvr additive="base">
                                        <p:cTn id="42" dur="500"/>
                                        <p:tgtEl>
                                          <p:spTgt spid="20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1">
                                            <p:txEl>
                                              <p:pRg st="8" end="8"/>
                                            </p:txEl>
                                          </p:spTgt>
                                        </p:tgtEl>
                                        <p:attrNameLst>
                                          <p:attrName>style.visibility</p:attrName>
                                        </p:attrNameLst>
                                      </p:cBhvr>
                                      <p:to>
                                        <p:strVal val="visible"/>
                                      </p:to>
                                    </p:set>
                                    <p:anim calcmode="lin" valueType="num">
                                      <p:cBhvr additive="base">
                                        <p:cTn id="47" dur="500"/>
                                        <p:tgtEl>
                                          <p:spTgt spid="20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1">
                                            <p:txEl>
                                              <p:pRg st="9" end="9"/>
                                            </p:txEl>
                                          </p:spTgt>
                                        </p:tgtEl>
                                        <p:attrNameLst>
                                          <p:attrName>style.visibility</p:attrName>
                                        </p:attrNameLst>
                                      </p:cBhvr>
                                      <p:to>
                                        <p:strVal val="visible"/>
                                      </p:to>
                                    </p:set>
                                    <p:anim calcmode="lin" valueType="num">
                                      <p:cBhvr additive="base">
                                        <p:cTn id="52" dur="500"/>
                                        <p:tgtEl>
                                          <p:spTgt spid="20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1">
                                            <p:txEl>
                                              <p:pRg st="10" end="10"/>
                                            </p:txEl>
                                          </p:spTgt>
                                        </p:tgtEl>
                                        <p:attrNameLst>
                                          <p:attrName>style.visibility</p:attrName>
                                        </p:attrNameLst>
                                      </p:cBhvr>
                                      <p:to>
                                        <p:strVal val="visible"/>
                                      </p:to>
                                    </p:set>
                                    <p:anim calcmode="lin" valueType="num">
                                      <p:cBhvr additive="base">
                                        <p:cTn id="57" dur="500"/>
                                        <p:tgtEl>
                                          <p:spTgt spid="20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1">
                                            <p:txEl>
                                              <p:pRg st="11" end="11"/>
                                            </p:txEl>
                                          </p:spTgt>
                                        </p:tgtEl>
                                        <p:attrNameLst>
                                          <p:attrName>style.visibility</p:attrName>
                                        </p:attrNameLst>
                                      </p:cBhvr>
                                      <p:to>
                                        <p:strVal val="visible"/>
                                      </p:to>
                                    </p:set>
                                    <p:anim calcmode="lin" valueType="num">
                                      <p:cBhvr additive="base">
                                        <p:cTn id="62" dur="500"/>
                                        <p:tgtEl>
                                          <p:spTgt spid="20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1">
                                            <p:txEl>
                                              <p:pRg st="12" end="12"/>
                                            </p:txEl>
                                          </p:spTgt>
                                        </p:tgtEl>
                                        <p:attrNameLst>
                                          <p:attrName>style.visibility</p:attrName>
                                        </p:attrNameLst>
                                      </p:cBhvr>
                                      <p:to>
                                        <p:strVal val="visible"/>
                                      </p:to>
                                    </p:set>
                                    <p:anim calcmode="lin" valueType="num">
                                      <p:cBhvr additive="base">
                                        <p:cTn id="67" dur="500"/>
                                        <p:tgtEl>
                                          <p:spTgt spid="20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01">
                                            <p:txEl>
                                              <p:pRg st="13" end="13"/>
                                            </p:txEl>
                                          </p:spTgt>
                                        </p:tgtEl>
                                        <p:attrNameLst>
                                          <p:attrName>style.visibility</p:attrName>
                                        </p:attrNameLst>
                                      </p:cBhvr>
                                      <p:to>
                                        <p:strVal val="visible"/>
                                      </p:to>
                                    </p:set>
                                    <p:anim calcmode="lin" valueType="num">
                                      <p:cBhvr additive="base">
                                        <p:cTn id="72" dur="500"/>
                                        <p:tgtEl>
                                          <p:spTgt spid="20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1">
                                            <p:txEl>
                                              <p:pRg st="14" end="14"/>
                                            </p:txEl>
                                          </p:spTgt>
                                        </p:tgtEl>
                                        <p:attrNameLst>
                                          <p:attrName>style.visibility</p:attrName>
                                        </p:attrNameLst>
                                      </p:cBhvr>
                                      <p:to>
                                        <p:strVal val="visible"/>
                                      </p:to>
                                    </p:set>
                                    <p:anim calcmode="lin" valueType="num">
                                      <p:cBhvr additive="base">
                                        <p:cTn id="77" dur="500"/>
                                        <p:tgtEl>
                                          <p:spTgt spid="20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01">
                                            <p:txEl>
                                              <p:pRg st="15" end="15"/>
                                            </p:txEl>
                                          </p:spTgt>
                                        </p:tgtEl>
                                        <p:attrNameLst>
                                          <p:attrName>style.visibility</p:attrName>
                                        </p:attrNameLst>
                                      </p:cBhvr>
                                      <p:to>
                                        <p:strVal val="visible"/>
                                      </p:to>
                                    </p:set>
                                    <p:anim calcmode="lin" valueType="num">
                                      <p:cBhvr additive="base">
                                        <p:cTn id="82" dur="500"/>
                                        <p:tgtEl>
                                          <p:spTgt spid="201">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01">
                                            <p:txEl>
                                              <p:pRg st="16" end="16"/>
                                            </p:txEl>
                                          </p:spTgt>
                                        </p:tgtEl>
                                        <p:attrNameLst>
                                          <p:attrName>style.visibility</p:attrName>
                                        </p:attrNameLst>
                                      </p:cBhvr>
                                      <p:to>
                                        <p:strVal val="visible"/>
                                      </p:to>
                                    </p:set>
                                    <p:anim calcmode="lin" valueType="num">
                                      <p:cBhvr additive="base">
                                        <p:cTn id="87" dur="500"/>
                                        <p:tgtEl>
                                          <p:spTgt spid="201">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8"/>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Short-term benefits of Home-Start support</a:t>
            </a:r>
            <a:endParaRPr/>
          </a:p>
        </p:txBody>
      </p:sp>
      <p:sp>
        <p:nvSpPr>
          <p:cNvPr id="209" name="Google Shape;209;p58"/>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a:bodyPr>
          <a:lstStyle/>
          <a:p>
            <a:pPr marL="457200" lvl="0" indent="-320040" algn="l" rtl="0">
              <a:lnSpc>
                <a:spcPct val="90000"/>
              </a:lnSpc>
              <a:spcBef>
                <a:spcPts val="1000"/>
              </a:spcBef>
              <a:spcAft>
                <a:spcPts val="0"/>
              </a:spcAft>
              <a:buClr>
                <a:schemeClr val="dk1"/>
              </a:buClr>
              <a:buSzPts val="1440"/>
              <a:buChar char="•"/>
            </a:pPr>
            <a:r>
              <a:rPr lang="en-GB"/>
              <a:t>Parents feel happier, more relaxed, less anxious</a:t>
            </a:r>
            <a:endParaRPr/>
          </a:p>
          <a:p>
            <a:pPr marL="457200" lvl="0" indent="-320040" algn="l" rtl="0">
              <a:lnSpc>
                <a:spcPct val="90000"/>
              </a:lnSpc>
              <a:spcBef>
                <a:spcPts val="1000"/>
              </a:spcBef>
              <a:spcAft>
                <a:spcPts val="0"/>
              </a:spcAft>
              <a:buClr>
                <a:schemeClr val="dk1"/>
              </a:buClr>
              <a:buSzPts val="1440"/>
              <a:buChar char="•"/>
            </a:pPr>
            <a:r>
              <a:rPr lang="en-GB"/>
              <a:t>Parents patience improves as they feel less stressed</a:t>
            </a:r>
            <a:endParaRPr/>
          </a:p>
          <a:p>
            <a:pPr marL="457200" lvl="0" indent="-320040" algn="l" rtl="0">
              <a:lnSpc>
                <a:spcPct val="90000"/>
              </a:lnSpc>
              <a:spcBef>
                <a:spcPts val="1000"/>
              </a:spcBef>
              <a:spcAft>
                <a:spcPts val="0"/>
              </a:spcAft>
              <a:buClr>
                <a:schemeClr val="dk1"/>
              </a:buClr>
              <a:buSzPts val="1440"/>
              <a:buChar char="•"/>
            </a:pPr>
            <a:r>
              <a:rPr lang="en-GB"/>
              <a:t>Parents gain confidence in parenting</a:t>
            </a:r>
            <a:endParaRPr/>
          </a:p>
          <a:p>
            <a:pPr marL="457200" lvl="0" indent="-320040" algn="l" rtl="0">
              <a:lnSpc>
                <a:spcPct val="90000"/>
              </a:lnSpc>
              <a:spcBef>
                <a:spcPts val="1000"/>
              </a:spcBef>
              <a:spcAft>
                <a:spcPts val="0"/>
              </a:spcAft>
              <a:buClr>
                <a:schemeClr val="dk1"/>
              </a:buClr>
              <a:buSzPts val="1440"/>
              <a:buChar char="•"/>
            </a:pPr>
            <a:r>
              <a:rPr lang="en-GB"/>
              <a:t>Parents feel less isolated and make friends</a:t>
            </a:r>
            <a:endParaRPr/>
          </a:p>
          <a:p>
            <a:pPr marL="457200" lvl="0" indent="-320040" algn="l" rtl="0">
              <a:lnSpc>
                <a:spcPct val="90000"/>
              </a:lnSpc>
              <a:spcBef>
                <a:spcPts val="1000"/>
              </a:spcBef>
              <a:spcAft>
                <a:spcPts val="0"/>
              </a:spcAft>
              <a:buClr>
                <a:schemeClr val="dk1"/>
              </a:buClr>
              <a:buSzPts val="1440"/>
              <a:buChar char="•"/>
            </a:pPr>
            <a:r>
              <a:rPr lang="en-GB"/>
              <a:t>Children have better routines and boundaries - improving sleep and behaviour</a:t>
            </a:r>
            <a:endParaRPr/>
          </a:p>
          <a:p>
            <a:pPr marL="457200" lvl="0" indent="-320040" algn="l" rtl="0">
              <a:lnSpc>
                <a:spcPct val="90000"/>
              </a:lnSpc>
              <a:spcBef>
                <a:spcPts val="1000"/>
              </a:spcBef>
              <a:spcAft>
                <a:spcPts val="0"/>
              </a:spcAft>
              <a:buClr>
                <a:schemeClr val="dk1"/>
              </a:buClr>
              <a:buSzPts val="1440"/>
              <a:buChar char="•"/>
            </a:pPr>
            <a:r>
              <a:rPr lang="en-GB"/>
              <a:t>Children get more fresh air and outside play</a:t>
            </a:r>
            <a:endParaRPr/>
          </a:p>
        </p:txBody>
      </p:sp>
      <p:sp>
        <p:nvSpPr>
          <p:cNvPr id="210" name="Google Shape;210;p58"/>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 calcmode="lin" valueType="num">
                                      <p:cBhvr additive="base">
                                        <p:cTn id="7" dur="500"/>
                                        <p:tgtEl>
                                          <p:spTgt spid="2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 calcmode="lin" valueType="num">
                                      <p:cBhvr additive="base">
                                        <p:cTn id="12" dur="500"/>
                                        <p:tgtEl>
                                          <p:spTgt spid="2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 calcmode="lin" valueType="num">
                                      <p:cBhvr additive="base">
                                        <p:cTn id="17" dur="500"/>
                                        <p:tgtEl>
                                          <p:spTgt spid="2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 calcmode="lin" valueType="num">
                                      <p:cBhvr additive="base">
                                        <p:cTn id="22" dur="500"/>
                                        <p:tgtEl>
                                          <p:spTgt spid="2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 calcmode="lin" valueType="num">
                                      <p:cBhvr additive="base">
                                        <p:cTn id="27" dur="500"/>
                                        <p:tgtEl>
                                          <p:spTgt spid="2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 calcmode="lin" valueType="num">
                                      <p:cBhvr additive="base">
                                        <p:cTn id="32" dur="500"/>
                                        <p:tgtEl>
                                          <p:spTgt spid="20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515938" y="435165"/>
            <a:ext cx="10720333" cy="1362638"/>
          </a:xfrm>
          <a:prstGeom prst="rect">
            <a:avLst/>
          </a:prstGeom>
          <a:noFill/>
          <a:ln>
            <a:noFill/>
          </a:ln>
        </p:spPr>
        <p:txBody>
          <a:bodyPr spcFirstLastPara="1" wrap="square" lIns="0" tIns="144000" rIns="91425" bIns="45700" anchor="t" anchorCtr="0">
            <a:normAutofit/>
          </a:bodyPr>
          <a:lstStyle/>
          <a:p>
            <a:pPr marL="0" lvl="0" indent="0" algn="l" rtl="0">
              <a:lnSpc>
                <a:spcPct val="102500"/>
              </a:lnSpc>
              <a:spcBef>
                <a:spcPts val="0"/>
              </a:spcBef>
              <a:spcAft>
                <a:spcPts val="0"/>
              </a:spcAft>
              <a:buClr>
                <a:schemeClr val="accent1"/>
              </a:buClr>
              <a:buSzPts val="4000"/>
              <a:buFont typeface="Calibri"/>
              <a:buNone/>
            </a:pPr>
            <a:r>
              <a:rPr lang="en-GB"/>
              <a:t>Home-Start UK Approach</a:t>
            </a:r>
            <a:endParaRPr/>
          </a:p>
        </p:txBody>
      </p:sp>
      <p:sp>
        <p:nvSpPr>
          <p:cNvPr id="68" name="Google Shape;68;p9"/>
          <p:cNvSpPr txBox="1">
            <a:spLocks noGrp="1"/>
          </p:cNvSpPr>
          <p:nvPr>
            <p:ph type="body" idx="1"/>
          </p:nvPr>
        </p:nvSpPr>
        <p:spPr>
          <a:xfrm>
            <a:off x="515937" y="1242204"/>
            <a:ext cx="11386761" cy="5272885"/>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Clr>
                <a:schemeClr val="dk1"/>
              </a:buClr>
              <a:buSzPts val="1343"/>
              <a:buFont typeface="Calibri"/>
              <a:buNone/>
            </a:pPr>
            <a:r>
              <a:rPr lang="en-GB" sz="1679" b="1" u="sng"/>
              <a:t>What we do</a:t>
            </a:r>
            <a:endParaRPr/>
          </a:p>
          <a:p>
            <a:pPr marL="0" lvl="0" indent="0" algn="l" rtl="0">
              <a:lnSpc>
                <a:spcPct val="80000"/>
              </a:lnSpc>
              <a:spcBef>
                <a:spcPts val="300"/>
              </a:spcBef>
              <a:spcAft>
                <a:spcPts val="0"/>
              </a:spcAft>
              <a:buClr>
                <a:schemeClr val="dk1"/>
              </a:buClr>
              <a:buSzPts val="1344"/>
              <a:buFont typeface="Calibri"/>
              <a:buNone/>
            </a:pPr>
            <a:endParaRPr sz="1679" b="1"/>
          </a:p>
          <a:p>
            <a:pPr marL="266700" lvl="0" indent="-266700" algn="l" rtl="0">
              <a:lnSpc>
                <a:spcPct val="80000"/>
              </a:lnSpc>
              <a:spcBef>
                <a:spcPts val="300"/>
              </a:spcBef>
              <a:spcAft>
                <a:spcPts val="0"/>
              </a:spcAft>
              <a:buClr>
                <a:schemeClr val="dk1"/>
              </a:buClr>
              <a:buSzPts val="1343"/>
              <a:buFont typeface="Calibri"/>
              <a:buChar char="•"/>
            </a:pPr>
            <a:r>
              <a:rPr lang="en-GB" sz="1679"/>
              <a:t>A child’s earliest years are irreplaceable. Without a stable, loving and nurturing environment, a very young child will not develop the vital foundations they need.</a:t>
            </a:r>
            <a:endParaRPr/>
          </a:p>
          <a:p>
            <a:pPr marL="266700" lvl="0" indent="-266700" algn="l" rtl="0">
              <a:lnSpc>
                <a:spcPct val="80000"/>
              </a:lnSpc>
              <a:spcBef>
                <a:spcPts val="300"/>
              </a:spcBef>
              <a:spcAft>
                <a:spcPts val="0"/>
              </a:spcAft>
              <a:buClr>
                <a:schemeClr val="dk1"/>
              </a:buClr>
              <a:buSzPts val="1343"/>
              <a:buFont typeface="Calibri"/>
              <a:buChar char="•"/>
            </a:pPr>
            <a:r>
              <a:rPr lang="en-GB" sz="1679"/>
              <a:t>Home-Start is there for parents when they need us most, because childhood can’t wait.</a:t>
            </a:r>
            <a:endParaRPr/>
          </a:p>
          <a:p>
            <a:pPr marL="266700" lvl="0" indent="-266700" algn="l" rtl="0">
              <a:lnSpc>
                <a:spcPct val="80000"/>
              </a:lnSpc>
              <a:spcBef>
                <a:spcPts val="300"/>
              </a:spcBef>
              <a:spcAft>
                <a:spcPts val="0"/>
              </a:spcAft>
              <a:buClr>
                <a:schemeClr val="dk1"/>
              </a:buClr>
              <a:buSzPts val="1343"/>
              <a:buFont typeface="Calibri"/>
              <a:buChar char="•"/>
            </a:pPr>
            <a:r>
              <a:rPr lang="en-GB" sz="1679"/>
              <a:t>Our local community network of trained volunteers and staff support helps families with young children through their challenging times.  </a:t>
            </a:r>
            <a:endParaRPr/>
          </a:p>
          <a:p>
            <a:pPr marL="0" lvl="0" indent="0" algn="l" rtl="0">
              <a:lnSpc>
                <a:spcPct val="80000"/>
              </a:lnSpc>
              <a:spcBef>
                <a:spcPts val="300"/>
              </a:spcBef>
              <a:spcAft>
                <a:spcPts val="0"/>
              </a:spcAft>
              <a:buClr>
                <a:schemeClr val="dk1"/>
              </a:buClr>
              <a:buSzPts val="1344"/>
              <a:buFont typeface="Calibri"/>
              <a:buNone/>
            </a:pPr>
            <a:endParaRPr sz="1679"/>
          </a:p>
          <a:p>
            <a:pPr marL="0" lvl="0" indent="0" algn="l" rtl="0">
              <a:lnSpc>
                <a:spcPct val="80000"/>
              </a:lnSpc>
              <a:spcBef>
                <a:spcPts val="300"/>
              </a:spcBef>
              <a:spcAft>
                <a:spcPts val="0"/>
              </a:spcAft>
              <a:buClr>
                <a:schemeClr val="dk1"/>
              </a:buClr>
              <a:buSzPts val="1343"/>
              <a:buFont typeface="Calibri"/>
              <a:buNone/>
            </a:pPr>
            <a:r>
              <a:rPr lang="en-GB" sz="1679" b="1" u="sng"/>
              <a:t>Why we do it</a:t>
            </a:r>
            <a:endParaRPr sz="1679" b="1"/>
          </a:p>
          <a:p>
            <a:pPr marL="266700" lvl="0" indent="-266700" algn="l" rtl="0">
              <a:lnSpc>
                <a:spcPct val="80000"/>
              </a:lnSpc>
              <a:spcBef>
                <a:spcPts val="300"/>
              </a:spcBef>
              <a:spcAft>
                <a:spcPts val="0"/>
              </a:spcAft>
              <a:buClr>
                <a:schemeClr val="dk1"/>
              </a:buClr>
              <a:buSzPts val="1343"/>
              <a:buFont typeface="Calibri"/>
              <a:buChar char="•"/>
            </a:pPr>
            <a:r>
              <a:rPr lang="en-GB" sz="1679"/>
              <a:t>The earliest years make the biggest impact.  Home-Start makes sure those years count so that no child’s future is limited.</a:t>
            </a:r>
            <a:endParaRPr/>
          </a:p>
          <a:p>
            <a:pPr marL="0" lvl="0" indent="0" algn="l" rtl="0">
              <a:lnSpc>
                <a:spcPct val="80000"/>
              </a:lnSpc>
              <a:spcBef>
                <a:spcPts val="300"/>
              </a:spcBef>
              <a:spcAft>
                <a:spcPts val="0"/>
              </a:spcAft>
              <a:buClr>
                <a:schemeClr val="dk1"/>
              </a:buClr>
              <a:buSzPts val="1344"/>
              <a:buFont typeface="Calibri"/>
              <a:buNone/>
            </a:pPr>
            <a:endParaRPr sz="1679"/>
          </a:p>
          <a:p>
            <a:pPr marL="0" lvl="0" indent="0" algn="l" rtl="0">
              <a:lnSpc>
                <a:spcPct val="80000"/>
              </a:lnSpc>
              <a:spcBef>
                <a:spcPts val="300"/>
              </a:spcBef>
              <a:spcAft>
                <a:spcPts val="0"/>
              </a:spcAft>
              <a:buClr>
                <a:schemeClr val="dk1"/>
              </a:buClr>
              <a:buSzPts val="1343"/>
              <a:buFont typeface="Calibri"/>
              <a:buNone/>
            </a:pPr>
            <a:r>
              <a:rPr lang="en-GB" sz="1679" b="1" u="sng"/>
              <a:t>How we do it</a:t>
            </a:r>
            <a:endParaRPr sz="1679" b="1"/>
          </a:p>
          <a:p>
            <a:pPr marL="266700" lvl="0" indent="-266700" algn="l" rtl="0">
              <a:lnSpc>
                <a:spcPct val="80000"/>
              </a:lnSpc>
              <a:spcBef>
                <a:spcPts val="300"/>
              </a:spcBef>
              <a:spcAft>
                <a:spcPts val="0"/>
              </a:spcAft>
              <a:buClr>
                <a:schemeClr val="dk1"/>
              </a:buClr>
              <a:buSzPts val="1343"/>
              <a:buFont typeface="Calibri"/>
              <a:buChar char="•"/>
            </a:pPr>
            <a:r>
              <a:rPr lang="en-GB" sz="1679"/>
              <a:t>Home-Start offers no judgement, just compassionate, confidential help and support.</a:t>
            </a:r>
            <a:endParaRPr/>
          </a:p>
          <a:p>
            <a:pPr marL="266700" lvl="0" indent="-266700" algn="l" rtl="0">
              <a:lnSpc>
                <a:spcPct val="80000"/>
              </a:lnSpc>
              <a:spcBef>
                <a:spcPts val="300"/>
              </a:spcBef>
              <a:spcAft>
                <a:spcPts val="0"/>
              </a:spcAft>
              <a:buClr>
                <a:schemeClr val="dk1"/>
              </a:buClr>
              <a:buSzPts val="1343"/>
              <a:buFont typeface="Calibri"/>
              <a:buChar char="•"/>
            </a:pPr>
            <a:r>
              <a:rPr lang="en-GB" sz="1679"/>
              <a:t>Starting in the home, our approach is as individual as the people we’re helping.</a:t>
            </a:r>
            <a:endParaRPr/>
          </a:p>
          <a:p>
            <a:pPr marL="266700" lvl="0" indent="-266700" algn="l" rtl="0">
              <a:lnSpc>
                <a:spcPct val="80000"/>
              </a:lnSpc>
              <a:spcBef>
                <a:spcPts val="300"/>
              </a:spcBef>
              <a:spcAft>
                <a:spcPts val="0"/>
              </a:spcAft>
              <a:buClr>
                <a:schemeClr val="dk1"/>
              </a:buClr>
              <a:buSzPts val="1343"/>
              <a:buFont typeface="Calibri"/>
              <a:buChar char="•"/>
            </a:pPr>
            <a:r>
              <a:rPr lang="en-GB" sz="1679"/>
              <a:t>We share local expertise to help drive national and regional change for families.</a:t>
            </a:r>
            <a:endParaRPr/>
          </a:p>
          <a:p>
            <a:pPr marL="0" lvl="0" indent="0" algn="l" rtl="0">
              <a:lnSpc>
                <a:spcPct val="80000"/>
              </a:lnSpc>
              <a:spcBef>
                <a:spcPts val="300"/>
              </a:spcBef>
              <a:spcAft>
                <a:spcPts val="0"/>
              </a:spcAft>
              <a:buClr>
                <a:schemeClr val="dk1"/>
              </a:buClr>
              <a:buSzPts val="1344"/>
              <a:buFont typeface="Calibri"/>
              <a:buNone/>
            </a:pPr>
            <a:endParaRPr sz="1679"/>
          </a:p>
          <a:p>
            <a:pPr marL="0" lvl="0" indent="0" algn="l" rtl="0">
              <a:lnSpc>
                <a:spcPct val="80000"/>
              </a:lnSpc>
              <a:spcBef>
                <a:spcPts val="300"/>
              </a:spcBef>
              <a:spcAft>
                <a:spcPts val="0"/>
              </a:spcAft>
              <a:buClr>
                <a:schemeClr val="dk1"/>
              </a:buClr>
              <a:buSzPts val="1343"/>
              <a:buFont typeface="Calibri"/>
              <a:buNone/>
            </a:pPr>
            <a:r>
              <a:rPr lang="en-GB" sz="1679"/>
              <a:t>Home-Start works because our volunteers have parenting or caring experience. They understand how hard it can be. They work alongside parents, in their own homes, to help them cope with the stresses and strains of life and support them to have the skills, confidence and strength they need to nurture their children.</a:t>
            </a:r>
            <a:endParaRPr/>
          </a:p>
          <a:p>
            <a:pPr marL="0" lvl="0" indent="0" algn="l" rtl="0">
              <a:lnSpc>
                <a:spcPct val="80000"/>
              </a:lnSpc>
              <a:spcBef>
                <a:spcPts val="300"/>
              </a:spcBef>
              <a:spcAft>
                <a:spcPts val="0"/>
              </a:spcAft>
              <a:buClr>
                <a:schemeClr val="dk1"/>
              </a:buClr>
              <a:buSzPts val="1344"/>
              <a:buFont typeface="Calibri"/>
              <a:buNone/>
            </a:pPr>
            <a:endParaRPr sz="1679"/>
          </a:p>
          <a:p>
            <a:pPr marL="266700" lvl="0" indent="-181356" algn="l" rtl="0">
              <a:lnSpc>
                <a:spcPct val="80000"/>
              </a:lnSpc>
              <a:spcBef>
                <a:spcPts val="300"/>
              </a:spcBef>
              <a:spcAft>
                <a:spcPts val="0"/>
              </a:spcAft>
              <a:buClr>
                <a:schemeClr val="dk1"/>
              </a:buClr>
              <a:buSzPts val="1344"/>
              <a:buFont typeface="Calibri"/>
              <a:buNone/>
            </a:pPr>
            <a:endParaRPr sz="1679"/>
          </a:p>
        </p:txBody>
      </p:sp>
      <p:sp>
        <p:nvSpPr>
          <p:cNvPr id="69" name="Google Shape;69;p9"/>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2</a:t>
            </a:fld>
            <a:endParaRPr sz="800" b="1" i="0" u="none" strike="noStrike" cap="none">
              <a:solidFill>
                <a:srgbClr val="E35205"/>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9"/>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Long-term benefits of Home-Start support</a:t>
            </a:r>
            <a:endParaRPr/>
          </a:p>
        </p:txBody>
      </p:sp>
      <p:sp>
        <p:nvSpPr>
          <p:cNvPr id="217" name="Google Shape;217;p59"/>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fontScale="92500" lnSpcReduction="20000"/>
          </a:bodyPr>
          <a:lstStyle/>
          <a:p>
            <a:pPr marL="457200" lvl="0" indent="-320040" algn="l" rtl="0">
              <a:lnSpc>
                <a:spcPct val="90000"/>
              </a:lnSpc>
              <a:spcBef>
                <a:spcPts val="1000"/>
              </a:spcBef>
              <a:spcAft>
                <a:spcPts val="0"/>
              </a:spcAft>
              <a:buClr>
                <a:schemeClr val="dk1"/>
              </a:buClr>
              <a:buSzPct val="64864"/>
              <a:buChar char="•"/>
            </a:pPr>
            <a:r>
              <a:rPr lang="en-GB"/>
              <a:t>Improved self-esteem</a:t>
            </a:r>
            <a:endParaRPr/>
          </a:p>
          <a:p>
            <a:pPr marL="457200" lvl="0" indent="-320040" algn="l" rtl="0">
              <a:lnSpc>
                <a:spcPct val="90000"/>
              </a:lnSpc>
              <a:spcBef>
                <a:spcPts val="1000"/>
              </a:spcBef>
              <a:spcAft>
                <a:spcPts val="0"/>
              </a:spcAft>
              <a:buClr>
                <a:schemeClr val="dk1"/>
              </a:buClr>
              <a:buSzPct val="64864"/>
              <a:buChar char="•"/>
            </a:pPr>
            <a:r>
              <a:rPr lang="en-GB"/>
              <a:t>Increased confidence</a:t>
            </a:r>
            <a:endParaRPr/>
          </a:p>
          <a:p>
            <a:pPr marL="457200" lvl="0" indent="-320040" algn="l" rtl="0">
              <a:lnSpc>
                <a:spcPct val="90000"/>
              </a:lnSpc>
              <a:spcBef>
                <a:spcPts val="1000"/>
              </a:spcBef>
              <a:spcAft>
                <a:spcPts val="0"/>
              </a:spcAft>
              <a:buClr>
                <a:schemeClr val="dk1"/>
              </a:buClr>
              <a:buSzPct val="64864"/>
              <a:buChar char="•"/>
            </a:pPr>
            <a:r>
              <a:rPr lang="en-GB"/>
              <a:t>Reduced stress, anxiety, tension, isolation</a:t>
            </a:r>
            <a:endParaRPr/>
          </a:p>
          <a:p>
            <a:pPr marL="457200" lvl="0" indent="-320040" algn="l" rtl="0">
              <a:lnSpc>
                <a:spcPct val="90000"/>
              </a:lnSpc>
              <a:spcBef>
                <a:spcPts val="1000"/>
              </a:spcBef>
              <a:spcAft>
                <a:spcPts val="0"/>
              </a:spcAft>
              <a:buClr>
                <a:schemeClr val="dk1"/>
              </a:buClr>
              <a:buSzPct val="64864"/>
              <a:buChar char="•"/>
            </a:pPr>
            <a:r>
              <a:rPr lang="en-GB"/>
              <a:t>Access to appropriate services</a:t>
            </a:r>
            <a:endParaRPr/>
          </a:p>
          <a:p>
            <a:pPr marL="457200" lvl="0" indent="-320040" algn="l" rtl="0">
              <a:lnSpc>
                <a:spcPct val="90000"/>
              </a:lnSpc>
              <a:spcBef>
                <a:spcPts val="1000"/>
              </a:spcBef>
              <a:spcAft>
                <a:spcPts val="0"/>
              </a:spcAft>
              <a:buClr>
                <a:schemeClr val="dk1"/>
              </a:buClr>
              <a:buSzPct val="64864"/>
              <a:buChar char="•"/>
            </a:pPr>
            <a:r>
              <a:rPr lang="en-GB"/>
              <a:t>Improved health and well-being</a:t>
            </a:r>
            <a:endParaRPr/>
          </a:p>
          <a:p>
            <a:pPr marL="457200" lvl="0" indent="-320040" algn="l" rtl="0">
              <a:lnSpc>
                <a:spcPct val="90000"/>
              </a:lnSpc>
              <a:spcBef>
                <a:spcPts val="1000"/>
              </a:spcBef>
              <a:spcAft>
                <a:spcPts val="0"/>
              </a:spcAft>
              <a:buClr>
                <a:schemeClr val="dk1"/>
              </a:buClr>
              <a:buSzPct val="64864"/>
              <a:buChar char="•"/>
            </a:pPr>
            <a:r>
              <a:rPr lang="en-GB"/>
              <a:t>Improved financial situation</a:t>
            </a:r>
            <a:endParaRPr/>
          </a:p>
          <a:p>
            <a:pPr marL="457200" lvl="0" indent="-320040" algn="l" rtl="0">
              <a:lnSpc>
                <a:spcPct val="90000"/>
              </a:lnSpc>
              <a:spcBef>
                <a:spcPts val="1000"/>
              </a:spcBef>
              <a:spcAft>
                <a:spcPts val="0"/>
              </a:spcAft>
              <a:buClr>
                <a:schemeClr val="dk1"/>
              </a:buClr>
              <a:buSzPct val="64864"/>
              <a:buChar char="•"/>
            </a:pPr>
            <a:r>
              <a:rPr lang="en-GB"/>
              <a:t>Returning to work</a:t>
            </a:r>
            <a:endParaRPr/>
          </a:p>
          <a:p>
            <a:pPr marL="457200" lvl="0" indent="-320040" algn="l" rtl="0">
              <a:lnSpc>
                <a:spcPct val="90000"/>
              </a:lnSpc>
              <a:spcBef>
                <a:spcPts val="1000"/>
              </a:spcBef>
              <a:spcAft>
                <a:spcPts val="0"/>
              </a:spcAft>
              <a:buClr>
                <a:schemeClr val="dk1"/>
              </a:buClr>
              <a:buSzPct val="64864"/>
              <a:buChar char="•"/>
            </a:pPr>
            <a:r>
              <a:rPr lang="en-GB"/>
              <a:t>Improved family relations</a:t>
            </a:r>
            <a:endParaRPr/>
          </a:p>
          <a:p>
            <a:pPr marL="457200" lvl="0" indent="-320040" algn="l" rtl="0">
              <a:lnSpc>
                <a:spcPct val="90000"/>
              </a:lnSpc>
              <a:spcBef>
                <a:spcPts val="1000"/>
              </a:spcBef>
              <a:spcAft>
                <a:spcPts val="0"/>
              </a:spcAft>
              <a:buClr>
                <a:schemeClr val="dk1"/>
              </a:buClr>
              <a:buSzPct val="64864"/>
              <a:buChar char="•"/>
            </a:pPr>
            <a:r>
              <a:rPr lang="en-GB"/>
              <a:t>Improved behaviour in children</a:t>
            </a:r>
            <a:endParaRPr/>
          </a:p>
          <a:p>
            <a:pPr marL="457200" lvl="0" indent="-320040" algn="l" rtl="0">
              <a:lnSpc>
                <a:spcPct val="90000"/>
              </a:lnSpc>
              <a:spcBef>
                <a:spcPts val="1000"/>
              </a:spcBef>
              <a:spcAft>
                <a:spcPts val="0"/>
              </a:spcAft>
              <a:buClr>
                <a:schemeClr val="dk1"/>
              </a:buClr>
              <a:buSzPct val="64864"/>
              <a:buChar char="•"/>
            </a:pPr>
            <a:r>
              <a:rPr lang="en-GB"/>
              <a:t>Greater independence and enjoyment of life</a:t>
            </a:r>
            <a:endParaRPr/>
          </a:p>
        </p:txBody>
      </p:sp>
      <p:sp>
        <p:nvSpPr>
          <p:cNvPr id="218" name="Google Shape;218;p59"/>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500"/>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500"/>
                                        <p:tgtEl>
                                          <p:spTgt spid="2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 calcmode="lin" valueType="num">
                                      <p:cBhvr additive="base">
                                        <p:cTn id="17" dur="500"/>
                                        <p:tgtEl>
                                          <p:spTgt spid="2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 calcmode="lin" valueType="num">
                                      <p:cBhvr additive="base">
                                        <p:cTn id="22" dur="500"/>
                                        <p:tgtEl>
                                          <p:spTgt spid="2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 calcmode="lin" valueType="num">
                                      <p:cBhvr additive="base">
                                        <p:cTn id="27" dur="500"/>
                                        <p:tgtEl>
                                          <p:spTgt spid="2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 calcmode="lin" valueType="num">
                                      <p:cBhvr additive="base">
                                        <p:cTn id="32" dur="500"/>
                                        <p:tgtEl>
                                          <p:spTgt spid="2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 calcmode="lin" valueType="num">
                                      <p:cBhvr additive="base">
                                        <p:cTn id="37" dur="500"/>
                                        <p:tgtEl>
                                          <p:spTgt spid="2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7">
                                            <p:txEl>
                                              <p:pRg st="7" end="7"/>
                                            </p:txEl>
                                          </p:spTgt>
                                        </p:tgtEl>
                                        <p:attrNameLst>
                                          <p:attrName>style.visibility</p:attrName>
                                        </p:attrNameLst>
                                      </p:cBhvr>
                                      <p:to>
                                        <p:strVal val="visible"/>
                                      </p:to>
                                    </p:set>
                                    <p:anim calcmode="lin" valueType="num">
                                      <p:cBhvr additive="base">
                                        <p:cTn id="42" dur="500"/>
                                        <p:tgtEl>
                                          <p:spTgt spid="2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7">
                                            <p:txEl>
                                              <p:pRg st="8" end="8"/>
                                            </p:txEl>
                                          </p:spTgt>
                                        </p:tgtEl>
                                        <p:attrNameLst>
                                          <p:attrName>style.visibility</p:attrName>
                                        </p:attrNameLst>
                                      </p:cBhvr>
                                      <p:to>
                                        <p:strVal val="visible"/>
                                      </p:to>
                                    </p:set>
                                    <p:anim calcmode="lin" valueType="num">
                                      <p:cBhvr additive="base">
                                        <p:cTn id="47" dur="500"/>
                                        <p:tgtEl>
                                          <p:spTgt spid="21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7">
                                            <p:txEl>
                                              <p:pRg st="9" end="9"/>
                                            </p:txEl>
                                          </p:spTgt>
                                        </p:tgtEl>
                                        <p:attrNameLst>
                                          <p:attrName>style.visibility</p:attrName>
                                        </p:attrNameLst>
                                      </p:cBhvr>
                                      <p:to>
                                        <p:strVal val="visible"/>
                                      </p:to>
                                    </p:set>
                                    <p:anim calcmode="lin" valueType="num">
                                      <p:cBhvr additive="base">
                                        <p:cTn id="52" dur="500"/>
                                        <p:tgtEl>
                                          <p:spTgt spid="2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515938" y="435165"/>
            <a:ext cx="7228920" cy="1255523"/>
          </a:xfrm>
          <a:prstGeom prst="rect">
            <a:avLst/>
          </a:prstGeom>
          <a:noFill/>
          <a:ln>
            <a:noFill/>
          </a:ln>
        </p:spPr>
        <p:txBody>
          <a:bodyPr spcFirstLastPara="1" wrap="square" lIns="0" tIns="144000" rIns="91425" bIns="45700" anchor="t" anchorCtr="0">
            <a:normAutofit/>
          </a:bodyPr>
          <a:lstStyle/>
          <a:p>
            <a:pPr marL="0" lvl="0" indent="0" algn="l" rtl="0">
              <a:lnSpc>
                <a:spcPct val="102500"/>
              </a:lnSpc>
              <a:spcBef>
                <a:spcPts val="0"/>
              </a:spcBef>
              <a:spcAft>
                <a:spcPts val="0"/>
              </a:spcAft>
              <a:buClr>
                <a:schemeClr val="accent1"/>
              </a:buClr>
              <a:buSzPts val="4000"/>
              <a:buFont typeface="Calibri"/>
              <a:buNone/>
            </a:pPr>
            <a:r>
              <a:rPr lang="en-GB"/>
              <a:t>Volunteer Journey: First Steps </a:t>
            </a:r>
            <a:endParaRPr/>
          </a:p>
        </p:txBody>
      </p:sp>
      <p:sp>
        <p:nvSpPr>
          <p:cNvPr id="225" name="Google Shape;225;p19"/>
          <p:cNvSpPr txBox="1">
            <a:spLocks noGrp="1"/>
          </p:cNvSpPr>
          <p:nvPr>
            <p:ph type="body" idx="1"/>
          </p:nvPr>
        </p:nvSpPr>
        <p:spPr>
          <a:xfrm>
            <a:off x="515938" y="1394847"/>
            <a:ext cx="6465887" cy="4226491"/>
          </a:xfrm>
          <a:prstGeom prst="rect">
            <a:avLst/>
          </a:prstGeom>
          <a:noFill/>
          <a:ln>
            <a:noFill/>
          </a:ln>
        </p:spPr>
        <p:txBody>
          <a:bodyPr spcFirstLastPara="1" wrap="square" lIns="0" tIns="45700" rIns="0" bIns="45700" anchor="t" anchorCtr="0">
            <a:normAutofit/>
          </a:bodyPr>
          <a:lstStyle/>
          <a:p>
            <a:pPr marL="457200" lvl="0" indent="-457200" algn="l" rtl="0">
              <a:lnSpc>
                <a:spcPct val="90000"/>
              </a:lnSpc>
              <a:spcBef>
                <a:spcPts val="0"/>
              </a:spcBef>
              <a:spcAft>
                <a:spcPts val="0"/>
              </a:spcAft>
              <a:buClr>
                <a:schemeClr val="dk1"/>
              </a:buClr>
              <a:buSzPts val="1776"/>
              <a:buFont typeface="Arial"/>
              <a:buAutoNum type="arabicPeriod"/>
            </a:pPr>
            <a:r>
              <a:rPr lang="en-GB" sz="2220"/>
              <a:t>Volunteer recruitment process</a:t>
            </a:r>
            <a:endParaRPr/>
          </a:p>
          <a:p>
            <a:pPr marL="457200" lvl="0" indent="-457200" algn="l" rtl="0">
              <a:lnSpc>
                <a:spcPct val="90000"/>
              </a:lnSpc>
              <a:spcBef>
                <a:spcPts val="300"/>
              </a:spcBef>
              <a:spcAft>
                <a:spcPts val="0"/>
              </a:spcAft>
              <a:buClr>
                <a:schemeClr val="dk1"/>
              </a:buClr>
              <a:buSzPts val="1776"/>
              <a:buFont typeface="Arial"/>
              <a:buAutoNum type="arabicPeriod"/>
            </a:pPr>
            <a:r>
              <a:rPr lang="en-GB" sz="2220"/>
              <a:t>Preparation course</a:t>
            </a:r>
            <a:endParaRPr/>
          </a:p>
          <a:p>
            <a:pPr marL="457200" lvl="0" indent="-457200" algn="l" rtl="0">
              <a:lnSpc>
                <a:spcPct val="90000"/>
              </a:lnSpc>
              <a:spcBef>
                <a:spcPts val="300"/>
              </a:spcBef>
              <a:spcAft>
                <a:spcPts val="0"/>
              </a:spcAft>
              <a:buClr>
                <a:schemeClr val="dk1"/>
              </a:buClr>
              <a:buSzPts val="1776"/>
              <a:buFont typeface="Arial"/>
              <a:buAutoNum type="arabicPeriod"/>
            </a:pPr>
            <a:r>
              <a:rPr lang="en-GB" sz="2220"/>
              <a:t>End of course interview</a:t>
            </a:r>
            <a:endParaRPr/>
          </a:p>
          <a:p>
            <a:pPr marL="457200" lvl="0" indent="-457200" algn="l" rtl="0">
              <a:lnSpc>
                <a:spcPct val="90000"/>
              </a:lnSpc>
              <a:spcBef>
                <a:spcPts val="300"/>
              </a:spcBef>
              <a:spcAft>
                <a:spcPts val="0"/>
              </a:spcAft>
              <a:buClr>
                <a:schemeClr val="dk1"/>
              </a:buClr>
              <a:buSzPts val="1776"/>
              <a:buFont typeface="Arial"/>
              <a:buAutoNum type="arabicPeriod"/>
            </a:pPr>
            <a:r>
              <a:rPr lang="en-GB" sz="2220"/>
              <a:t>Matching conversation</a:t>
            </a:r>
            <a:endParaRPr/>
          </a:p>
          <a:p>
            <a:pPr marL="266700" lvl="0" indent="-153924" algn="l" rtl="0">
              <a:lnSpc>
                <a:spcPct val="90000"/>
              </a:lnSpc>
              <a:spcBef>
                <a:spcPts val="300"/>
              </a:spcBef>
              <a:spcAft>
                <a:spcPts val="0"/>
              </a:spcAft>
              <a:buClr>
                <a:schemeClr val="dk1"/>
              </a:buClr>
              <a:buSzPts val="1776"/>
              <a:buFont typeface="Calibri"/>
              <a:buNone/>
            </a:pPr>
            <a:endParaRPr sz="2220"/>
          </a:p>
          <a:p>
            <a:pPr marL="0" lvl="0" indent="0" algn="l" rtl="0">
              <a:lnSpc>
                <a:spcPct val="90000"/>
              </a:lnSpc>
              <a:spcBef>
                <a:spcPts val="300"/>
              </a:spcBef>
              <a:spcAft>
                <a:spcPts val="0"/>
              </a:spcAft>
              <a:buClr>
                <a:schemeClr val="dk1"/>
              </a:buClr>
              <a:buSzPts val="1776"/>
              <a:buFont typeface="Calibri"/>
              <a:buNone/>
            </a:pPr>
            <a:r>
              <a:rPr lang="en-GB" sz="2220"/>
              <a:t>‘Relationships are the foundations of Home-Start, and matching is therefore a considered approach by the </a:t>
            </a:r>
            <a:endParaRPr/>
          </a:p>
          <a:p>
            <a:pPr marL="0" lvl="0" indent="0" algn="l" rtl="0">
              <a:lnSpc>
                <a:spcPct val="90000"/>
              </a:lnSpc>
              <a:spcBef>
                <a:spcPts val="300"/>
              </a:spcBef>
              <a:spcAft>
                <a:spcPts val="0"/>
              </a:spcAft>
              <a:buClr>
                <a:schemeClr val="dk1"/>
              </a:buClr>
              <a:buSzPts val="1776"/>
              <a:buFont typeface="Calibri"/>
              <a:buNone/>
            </a:pPr>
            <a:r>
              <a:rPr lang="en-GB" sz="2220"/>
              <a:t>coordinator based on their intuition, their knowledge of  a volunteer’s experience combined with a family’s needs and circumstances, as well as the practical and logistical elements of visiting a family. It is the start of the Home-Start journey.’</a:t>
            </a:r>
            <a:endParaRPr/>
          </a:p>
        </p:txBody>
      </p:sp>
      <p:sp>
        <p:nvSpPr>
          <p:cNvPr id="226" name="Google Shape;226;p19"/>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21</a:t>
            </a:fld>
            <a:endParaRPr sz="800" b="1" i="0" u="none" strike="noStrike" cap="none">
              <a:solidFill>
                <a:srgbClr val="E35205"/>
              </a:solidFill>
              <a:latin typeface="Calibri"/>
              <a:ea typeface="Calibri"/>
              <a:cs typeface="Calibri"/>
              <a:sym typeface="Calibri"/>
            </a:endParaRPr>
          </a:p>
        </p:txBody>
      </p:sp>
      <p:pic>
        <p:nvPicPr>
          <p:cNvPr id="227" name="Google Shape;227;p19"/>
          <p:cNvPicPr preferRelativeResize="0">
            <a:picLocks noGrp="1"/>
          </p:cNvPicPr>
          <p:nvPr>
            <p:ph type="pic" idx="2"/>
          </p:nvPr>
        </p:nvPicPr>
        <p:blipFill rotWithShape="1">
          <a:blip r:embed="rId3">
            <a:alphaModFix/>
          </a:blip>
          <a:srcRect/>
          <a:stretch/>
        </p:blipFill>
        <p:spPr>
          <a:xfrm>
            <a:off x="7579605" y="1000276"/>
            <a:ext cx="3607629" cy="3030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515938" y="435165"/>
            <a:ext cx="7945016" cy="1255523"/>
          </a:xfrm>
          <a:prstGeom prst="rect">
            <a:avLst/>
          </a:prstGeom>
          <a:noFill/>
          <a:ln>
            <a:noFill/>
          </a:ln>
        </p:spPr>
        <p:txBody>
          <a:bodyPr spcFirstLastPara="1" wrap="square" lIns="0" tIns="144000" rIns="91425" bIns="45700" anchor="t" anchorCtr="0">
            <a:normAutofit/>
          </a:bodyPr>
          <a:lstStyle/>
          <a:p>
            <a:pPr marL="0" lvl="0" indent="0" algn="l" rtl="0">
              <a:lnSpc>
                <a:spcPct val="102500"/>
              </a:lnSpc>
              <a:spcBef>
                <a:spcPts val="0"/>
              </a:spcBef>
              <a:spcAft>
                <a:spcPts val="0"/>
              </a:spcAft>
              <a:buClr>
                <a:schemeClr val="accent1"/>
              </a:buClr>
              <a:buSzPts val="4000"/>
              <a:buFont typeface="Calibri"/>
              <a:buNone/>
            </a:pPr>
            <a:r>
              <a:rPr lang="en-GB"/>
              <a:t>Volunteer Journey Continued… </a:t>
            </a:r>
            <a:endParaRPr/>
          </a:p>
        </p:txBody>
      </p:sp>
      <p:sp>
        <p:nvSpPr>
          <p:cNvPr id="233" name="Google Shape;233;p20"/>
          <p:cNvSpPr txBox="1">
            <a:spLocks noGrp="1"/>
          </p:cNvSpPr>
          <p:nvPr>
            <p:ph type="body" idx="1"/>
          </p:nvPr>
        </p:nvSpPr>
        <p:spPr>
          <a:xfrm>
            <a:off x="515938" y="1690688"/>
            <a:ext cx="6370637" cy="3306763"/>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1"/>
              </a:buClr>
              <a:buSzPts val="1920"/>
              <a:buNone/>
            </a:pPr>
            <a:r>
              <a:rPr lang="en-GB"/>
              <a:t>5. Match visit</a:t>
            </a:r>
            <a:endParaRPr/>
          </a:p>
          <a:p>
            <a:pPr marL="0" lvl="0" indent="0" algn="l" rtl="0">
              <a:lnSpc>
                <a:spcPct val="100000"/>
              </a:lnSpc>
              <a:spcBef>
                <a:spcPts val="0"/>
              </a:spcBef>
              <a:spcAft>
                <a:spcPts val="0"/>
              </a:spcAft>
              <a:buClr>
                <a:schemeClr val="dk1"/>
              </a:buClr>
              <a:buSzPts val="1920"/>
              <a:buNone/>
            </a:pPr>
            <a:r>
              <a:rPr lang="en-GB"/>
              <a:t>6. Follow-up contact</a:t>
            </a:r>
            <a:endParaRPr/>
          </a:p>
          <a:p>
            <a:pPr marL="0" lvl="0" indent="0" algn="l" rtl="0">
              <a:lnSpc>
                <a:spcPct val="100000"/>
              </a:lnSpc>
              <a:spcBef>
                <a:spcPts val="300"/>
              </a:spcBef>
              <a:spcAft>
                <a:spcPts val="0"/>
              </a:spcAft>
              <a:buClr>
                <a:schemeClr val="dk1"/>
              </a:buClr>
              <a:buSzPts val="1920"/>
              <a:buNone/>
            </a:pPr>
            <a:r>
              <a:rPr lang="en-GB"/>
              <a:t>7. Support and supervision</a:t>
            </a:r>
            <a:endParaRPr/>
          </a:p>
          <a:p>
            <a:pPr marL="0" lvl="0" indent="0" algn="l" rtl="0">
              <a:lnSpc>
                <a:spcPct val="100000"/>
              </a:lnSpc>
              <a:spcBef>
                <a:spcPts val="300"/>
              </a:spcBef>
              <a:spcAft>
                <a:spcPts val="0"/>
              </a:spcAft>
              <a:buClr>
                <a:schemeClr val="dk1"/>
              </a:buClr>
              <a:buSzPts val="1920"/>
              <a:buNone/>
            </a:pPr>
            <a:r>
              <a:rPr lang="en-GB"/>
              <a:t>8. Endings</a:t>
            </a:r>
            <a:endParaRPr/>
          </a:p>
          <a:p>
            <a:pPr marL="266700" lvl="0" indent="-266700" algn="l" rtl="0">
              <a:lnSpc>
                <a:spcPct val="100000"/>
              </a:lnSpc>
              <a:spcBef>
                <a:spcPts val="300"/>
              </a:spcBef>
              <a:spcAft>
                <a:spcPts val="0"/>
              </a:spcAft>
              <a:buClr>
                <a:schemeClr val="dk1"/>
              </a:buClr>
              <a:buSzPts val="1920"/>
              <a:buFont typeface="Calibri"/>
              <a:buChar char="•"/>
            </a:pPr>
            <a:r>
              <a:rPr lang="en-GB"/>
              <a:t>Rest periods</a:t>
            </a:r>
            <a:endParaRPr/>
          </a:p>
          <a:p>
            <a:pPr marL="0" lvl="0" indent="0" algn="l" rtl="0">
              <a:lnSpc>
                <a:spcPct val="100000"/>
              </a:lnSpc>
              <a:spcBef>
                <a:spcPts val="300"/>
              </a:spcBef>
              <a:spcAft>
                <a:spcPts val="0"/>
              </a:spcAft>
              <a:buClr>
                <a:schemeClr val="dk1"/>
              </a:buClr>
              <a:buSzPts val="1920"/>
              <a:buFont typeface="Calibri"/>
              <a:buNone/>
            </a:pPr>
            <a:endParaRPr/>
          </a:p>
          <a:p>
            <a:pPr marL="0" lvl="0" indent="0" algn="l" rtl="0">
              <a:lnSpc>
                <a:spcPct val="100000"/>
              </a:lnSpc>
              <a:spcBef>
                <a:spcPts val="300"/>
              </a:spcBef>
              <a:spcAft>
                <a:spcPts val="0"/>
              </a:spcAft>
              <a:buClr>
                <a:schemeClr val="dk1"/>
              </a:buClr>
              <a:buSzPts val="1920"/>
              <a:buFont typeface="Calibri"/>
              <a:buNone/>
            </a:pPr>
            <a:endParaRPr/>
          </a:p>
        </p:txBody>
      </p:sp>
      <p:sp>
        <p:nvSpPr>
          <p:cNvPr id="234" name="Google Shape;234;p20"/>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22</a:t>
            </a:fld>
            <a:endParaRPr sz="800" b="1" i="0" u="none" strike="noStrike" cap="none">
              <a:solidFill>
                <a:srgbClr val="E35205"/>
              </a:solidFill>
              <a:latin typeface="Calibri"/>
              <a:ea typeface="Calibri"/>
              <a:cs typeface="Calibri"/>
              <a:sym typeface="Calibri"/>
            </a:endParaRPr>
          </a:p>
        </p:txBody>
      </p:sp>
      <p:pic>
        <p:nvPicPr>
          <p:cNvPr id="235" name="Google Shape;235;p20"/>
          <p:cNvPicPr preferRelativeResize="0">
            <a:picLocks noGrp="1"/>
          </p:cNvPicPr>
          <p:nvPr>
            <p:ph type="pic" idx="2"/>
          </p:nvPr>
        </p:nvPicPr>
        <p:blipFill rotWithShape="1">
          <a:blip r:embed="rId3">
            <a:alphaModFix/>
          </a:blip>
          <a:srcRect/>
          <a:stretch/>
        </p:blipFill>
        <p:spPr>
          <a:xfrm>
            <a:off x="7579605" y="1000276"/>
            <a:ext cx="3607628" cy="30304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102500"/>
              </a:lnSpc>
              <a:spcBef>
                <a:spcPts val="0"/>
              </a:spcBef>
              <a:spcAft>
                <a:spcPts val="0"/>
              </a:spcAft>
              <a:buClr>
                <a:schemeClr val="accent1"/>
              </a:buClr>
              <a:buSzPct val="111111"/>
              <a:buFont typeface="Calibri"/>
              <a:buNone/>
            </a:pPr>
            <a:r>
              <a:rPr lang="en-GB"/>
              <a:t>Other Types of Support for Volunteers</a:t>
            </a:r>
            <a:endParaRPr/>
          </a:p>
        </p:txBody>
      </p:sp>
      <p:sp>
        <p:nvSpPr>
          <p:cNvPr id="242" name="Google Shape;242;p21"/>
          <p:cNvSpPr txBox="1">
            <a:spLocks noGrp="1"/>
          </p:cNvSpPr>
          <p:nvPr>
            <p:ph type="body" idx="1"/>
          </p:nvPr>
        </p:nvSpPr>
        <p:spPr>
          <a:xfrm>
            <a:off x="762000" y="2067005"/>
            <a:ext cx="5159465" cy="3858639"/>
          </a:xfrm>
          <a:prstGeom prst="rect">
            <a:avLst/>
          </a:prstGeom>
          <a:noFill/>
          <a:ln>
            <a:noFill/>
          </a:ln>
        </p:spPr>
        <p:txBody>
          <a:bodyPr spcFirstLastPara="1" wrap="square" lIns="0" tIns="45700" rIns="0" bIns="45700" anchor="t" anchorCtr="0">
            <a:normAutofit/>
          </a:bodyPr>
          <a:lstStyle/>
          <a:p>
            <a:pPr marL="266700" lvl="0" indent="-266700" algn="l" rtl="0">
              <a:lnSpc>
                <a:spcPct val="100000"/>
              </a:lnSpc>
              <a:spcBef>
                <a:spcPts val="0"/>
              </a:spcBef>
              <a:spcAft>
                <a:spcPts val="0"/>
              </a:spcAft>
              <a:buClr>
                <a:schemeClr val="dk1"/>
              </a:buClr>
              <a:buSzPts val="2560"/>
              <a:buFont typeface="Calibri"/>
              <a:buChar char="•"/>
            </a:pPr>
            <a:r>
              <a:rPr lang="en-GB" sz="3200"/>
              <a:t>Phone calls</a:t>
            </a:r>
            <a:endParaRPr/>
          </a:p>
          <a:p>
            <a:pPr marL="266700" lvl="0" indent="-266700" algn="l" rtl="0">
              <a:lnSpc>
                <a:spcPct val="100000"/>
              </a:lnSpc>
              <a:spcBef>
                <a:spcPts val="0"/>
              </a:spcBef>
              <a:spcAft>
                <a:spcPts val="0"/>
              </a:spcAft>
              <a:buClr>
                <a:schemeClr val="dk1"/>
              </a:buClr>
              <a:buSzPts val="2560"/>
              <a:buFont typeface="Calibri"/>
              <a:buChar char="•"/>
            </a:pPr>
            <a:r>
              <a:rPr lang="en-GB" sz="3200"/>
              <a:t>WhatsApp groups</a:t>
            </a:r>
            <a:endParaRPr/>
          </a:p>
          <a:p>
            <a:pPr marL="266700" lvl="0" indent="-266700" algn="l" rtl="0">
              <a:lnSpc>
                <a:spcPct val="100000"/>
              </a:lnSpc>
              <a:spcBef>
                <a:spcPts val="0"/>
              </a:spcBef>
              <a:spcAft>
                <a:spcPts val="0"/>
              </a:spcAft>
              <a:buClr>
                <a:schemeClr val="dk1"/>
              </a:buClr>
              <a:buSzPts val="2560"/>
              <a:buFont typeface="Calibri"/>
              <a:buChar char="•"/>
            </a:pPr>
            <a:r>
              <a:rPr lang="en-GB" sz="3200"/>
              <a:t>Additional training</a:t>
            </a:r>
            <a:endParaRPr/>
          </a:p>
          <a:p>
            <a:pPr marL="266700" lvl="0" indent="-266700" algn="l" rtl="0">
              <a:lnSpc>
                <a:spcPct val="100000"/>
              </a:lnSpc>
              <a:spcBef>
                <a:spcPts val="300"/>
              </a:spcBef>
              <a:spcAft>
                <a:spcPts val="0"/>
              </a:spcAft>
              <a:buClr>
                <a:schemeClr val="dk1"/>
              </a:buClr>
              <a:buSzPts val="2560"/>
              <a:buFont typeface="Calibri"/>
              <a:buChar char="•"/>
            </a:pPr>
            <a:r>
              <a:rPr lang="en-GB" sz="3200"/>
              <a:t>Peer support</a:t>
            </a:r>
            <a:endParaRPr/>
          </a:p>
          <a:p>
            <a:pPr marL="266700" lvl="0" indent="-266700" algn="l" rtl="0">
              <a:lnSpc>
                <a:spcPct val="100000"/>
              </a:lnSpc>
              <a:spcBef>
                <a:spcPts val="300"/>
              </a:spcBef>
              <a:spcAft>
                <a:spcPts val="0"/>
              </a:spcAft>
              <a:buClr>
                <a:schemeClr val="dk1"/>
              </a:buClr>
              <a:buSzPts val="2560"/>
              <a:buFont typeface="Calibri"/>
              <a:buChar char="•"/>
            </a:pPr>
            <a:r>
              <a:rPr lang="en-GB" sz="3200"/>
              <a:t>Newsletters </a:t>
            </a:r>
            <a:endParaRPr/>
          </a:p>
          <a:p>
            <a:pPr marL="266700" lvl="0" indent="-266700" algn="l" rtl="0">
              <a:lnSpc>
                <a:spcPct val="100000"/>
              </a:lnSpc>
              <a:spcBef>
                <a:spcPts val="300"/>
              </a:spcBef>
              <a:spcAft>
                <a:spcPts val="0"/>
              </a:spcAft>
              <a:buClr>
                <a:schemeClr val="dk1"/>
              </a:buClr>
              <a:buSzPts val="2560"/>
              <a:buFont typeface="Calibri"/>
              <a:buChar char="•"/>
            </a:pPr>
            <a:r>
              <a:rPr lang="en-GB" sz="3200"/>
              <a:t>Social events</a:t>
            </a:r>
            <a:endParaRPr/>
          </a:p>
          <a:p>
            <a:pPr marL="266700" lvl="0" indent="-144780" algn="l" rtl="0">
              <a:lnSpc>
                <a:spcPct val="100000"/>
              </a:lnSpc>
              <a:spcBef>
                <a:spcPts val="300"/>
              </a:spcBef>
              <a:spcAft>
                <a:spcPts val="0"/>
              </a:spcAft>
              <a:buClr>
                <a:schemeClr val="dk1"/>
              </a:buClr>
              <a:buSzPts val="1920"/>
              <a:buFont typeface="Calibri"/>
              <a:buNone/>
            </a:pPr>
            <a:endParaRPr/>
          </a:p>
          <a:p>
            <a:pPr marL="266700" lvl="0" indent="-144780" algn="l" rtl="0">
              <a:lnSpc>
                <a:spcPct val="100000"/>
              </a:lnSpc>
              <a:spcBef>
                <a:spcPts val="300"/>
              </a:spcBef>
              <a:spcAft>
                <a:spcPts val="0"/>
              </a:spcAft>
              <a:buClr>
                <a:schemeClr val="dk1"/>
              </a:buClr>
              <a:buSzPts val="1920"/>
              <a:buFont typeface="Calibri"/>
              <a:buNone/>
            </a:pPr>
            <a:endParaRPr/>
          </a:p>
        </p:txBody>
      </p:sp>
      <p:sp>
        <p:nvSpPr>
          <p:cNvPr id="243" name="Google Shape;243;p21"/>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23</a:t>
            </a:fld>
            <a:endParaRPr sz="800" b="1" i="0" u="none" strike="noStrike" cap="none">
              <a:solidFill>
                <a:srgbClr val="E35205"/>
              </a:solidFill>
              <a:latin typeface="Calibri"/>
              <a:ea typeface="Calibri"/>
              <a:cs typeface="Calibri"/>
              <a:sym typeface="Calibri"/>
            </a:endParaRPr>
          </a:p>
        </p:txBody>
      </p:sp>
      <p:pic>
        <p:nvPicPr>
          <p:cNvPr id="244" name="Google Shape;244;p21"/>
          <p:cNvPicPr preferRelativeResize="0">
            <a:picLocks noGrp="1"/>
          </p:cNvPicPr>
          <p:nvPr>
            <p:ph type="pic" idx="2"/>
          </p:nvPr>
        </p:nvPicPr>
        <p:blipFill rotWithShape="1">
          <a:blip r:embed="rId3">
            <a:alphaModFix/>
          </a:blip>
          <a:srcRect/>
          <a:stretch/>
        </p:blipFill>
        <p:spPr>
          <a:xfrm>
            <a:off x="7077075" y="620713"/>
            <a:ext cx="4572000" cy="5000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2"/>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a:bodyPr>
          <a:lstStyle/>
          <a:p>
            <a:pPr marL="0" lvl="0" indent="0" algn="l" rtl="0">
              <a:lnSpc>
                <a:spcPct val="102500"/>
              </a:lnSpc>
              <a:spcBef>
                <a:spcPts val="0"/>
              </a:spcBef>
              <a:spcAft>
                <a:spcPts val="0"/>
              </a:spcAft>
              <a:buClr>
                <a:schemeClr val="accent1"/>
              </a:buClr>
              <a:buSzPts val="4000"/>
              <a:buFont typeface="Calibri"/>
              <a:buNone/>
            </a:pPr>
            <a:r>
              <a:rPr lang="en-GB"/>
              <a:t>Summary</a:t>
            </a:r>
            <a:endParaRPr/>
          </a:p>
        </p:txBody>
      </p:sp>
      <p:sp>
        <p:nvSpPr>
          <p:cNvPr id="251" name="Google Shape;251;p22"/>
          <p:cNvSpPr txBox="1">
            <a:spLocks noGrp="1"/>
          </p:cNvSpPr>
          <p:nvPr>
            <p:ph type="body" idx="1"/>
          </p:nvPr>
        </p:nvSpPr>
        <p:spPr>
          <a:xfrm>
            <a:off x="636028" y="1690688"/>
            <a:ext cx="6148230" cy="3858639"/>
          </a:xfrm>
          <a:prstGeom prst="rect">
            <a:avLst/>
          </a:prstGeom>
          <a:noFill/>
          <a:ln>
            <a:noFill/>
          </a:ln>
        </p:spPr>
        <p:txBody>
          <a:bodyPr spcFirstLastPara="1" wrap="square" lIns="0" tIns="45700" rIns="0" bIns="45700" anchor="t" anchorCtr="0">
            <a:normAutofit/>
          </a:bodyPr>
          <a:lstStyle/>
          <a:p>
            <a:pPr marL="266700" lvl="0" indent="-266700" algn="l" rtl="0">
              <a:lnSpc>
                <a:spcPct val="80000"/>
              </a:lnSpc>
              <a:spcBef>
                <a:spcPts val="0"/>
              </a:spcBef>
              <a:spcAft>
                <a:spcPts val="0"/>
              </a:spcAft>
              <a:buClr>
                <a:schemeClr val="dk1"/>
              </a:buClr>
              <a:buSzPts val="1776"/>
              <a:buFont typeface="Calibri"/>
              <a:buChar char="•"/>
            </a:pPr>
            <a:r>
              <a:rPr lang="en-GB" sz="2220"/>
              <a:t>Home-Start understands support through a child’s earliest years makes the biggest impact</a:t>
            </a:r>
            <a:endParaRPr/>
          </a:p>
          <a:p>
            <a:pPr marL="266700" lvl="0" indent="-266700" algn="l" rtl="0">
              <a:lnSpc>
                <a:spcPct val="80000"/>
              </a:lnSpc>
              <a:spcBef>
                <a:spcPts val="300"/>
              </a:spcBef>
              <a:spcAft>
                <a:spcPts val="0"/>
              </a:spcAft>
              <a:buClr>
                <a:schemeClr val="dk1"/>
              </a:buClr>
              <a:buSzPts val="1776"/>
              <a:buFont typeface="Calibri"/>
              <a:buChar char="•"/>
            </a:pPr>
            <a:r>
              <a:rPr lang="en-GB" sz="2220"/>
              <a:t>Local Home-Starts support families across all four nations of the UK and in many countries worldwide </a:t>
            </a:r>
            <a:endParaRPr/>
          </a:p>
          <a:p>
            <a:pPr marL="266700" lvl="0" indent="-266700" algn="l" rtl="0">
              <a:lnSpc>
                <a:spcPct val="80000"/>
              </a:lnSpc>
              <a:spcBef>
                <a:spcPts val="300"/>
              </a:spcBef>
              <a:spcAft>
                <a:spcPts val="0"/>
              </a:spcAft>
              <a:buClr>
                <a:schemeClr val="dk1"/>
              </a:buClr>
              <a:buSzPts val="1776"/>
              <a:buFont typeface="Calibri"/>
              <a:buChar char="•"/>
            </a:pPr>
            <a:r>
              <a:rPr lang="en-GB" sz="2220"/>
              <a:t>Home-Start is needed for a variety of different reasons and Home-Start volunteers can provide emotional and practical support that can transform the lives of families </a:t>
            </a:r>
            <a:endParaRPr/>
          </a:p>
          <a:p>
            <a:pPr marL="266700" lvl="0" indent="-266700" algn="l" rtl="0">
              <a:lnSpc>
                <a:spcPct val="80000"/>
              </a:lnSpc>
              <a:spcBef>
                <a:spcPts val="300"/>
              </a:spcBef>
              <a:spcAft>
                <a:spcPts val="0"/>
              </a:spcAft>
              <a:buClr>
                <a:schemeClr val="dk1"/>
              </a:buClr>
              <a:buSzPts val="1776"/>
              <a:buFont typeface="Calibri"/>
              <a:buChar char="•"/>
            </a:pPr>
            <a:r>
              <a:rPr lang="en-GB" sz="2220"/>
              <a:t>You all have unique experiences which will benefit the families we support</a:t>
            </a:r>
            <a:endParaRPr/>
          </a:p>
          <a:p>
            <a:pPr marL="266700" lvl="0" indent="-266700" algn="l" rtl="0">
              <a:lnSpc>
                <a:spcPct val="80000"/>
              </a:lnSpc>
              <a:spcBef>
                <a:spcPts val="300"/>
              </a:spcBef>
              <a:spcAft>
                <a:spcPts val="0"/>
              </a:spcAft>
              <a:buClr>
                <a:schemeClr val="dk1"/>
              </a:buClr>
              <a:buSzPts val="1776"/>
              <a:buFont typeface="Calibri"/>
              <a:buChar char="•"/>
            </a:pPr>
            <a:r>
              <a:rPr lang="en-GB" sz="2220"/>
              <a:t>The journey of a Home-Start volunteer has many stages but at each and every stage you are well supported</a:t>
            </a:r>
            <a:endParaRPr sz="2220"/>
          </a:p>
          <a:p>
            <a:pPr marL="0" lvl="0" indent="0" algn="l" rtl="0">
              <a:lnSpc>
                <a:spcPct val="80000"/>
              </a:lnSpc>
              <a:spcBef>
                <a:spcPts val="300"/>
              </a:spcBef>
              <a:spcAft>
                <a:spcPts val="0"/>
              </a:spcAft>
              <a:buClr>
                <a:schemeClr val="dk1"/>
              </a:buClr>
              <a:buSzPts val="1776"/>
              <a:buFont typeface="Calibri"/>
              <a:buNone/>
            </a:pPr>
            <a:endParaRPr sz="2220"/>
          </a:p>
        </p:txBody>
      </p:sp>
      <p:sp>
        <p:nvSpPr>
          <p:cNvPr id="252" name="Google Shape;252;p22"/>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24</a:t>
            </a:fld>
            <a:endParaRPr sz="800" b="1" i="0" u="none" strike="noStrike" cap="none">
              <a:solidFill>
                <a:srgbClr val="E35205"/>
              </a:solidFill>
              <a:latin typeface="Calibri"/>
              <a:ea typeface="Calibri"/>
              <a:cs typeface="Calibri"/>
              <a:sym typeface="Calibri"/>
            </a:endParaRPr>
          </a:p>
        </p:txBody>
      </p:sp>
      <p:pic>
        <p:nvPicPr>
          <p:cNvPr id="253" name="Google Shape;253;p22"/>
          <p:cNvPicPr preferRelativeResize="0">
            <a:picLocks noGrp="1"/>
          </p:cNvPicPr>
          <p:nvPr>
            <p:ph type="pic" idx="2"/>
          </p:nvPr>
        </p:nvPicPr>
        <p:blipFill rotWithShape="1">
          <a:blip r:embed="rId3">
            <a:alphaModFix/>
          </a:blip>
          <a:srcRect/>
          <a:stretch/>
        </p:blipFill>
        <p:spPr>
          <a:xfrm>
            <a:off x="7077075" y="620713"/>
            <a:ext cx="4572000" cy="500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a:bodyPr>
          <a:lstStyle/>
          <a:p>
            <a:pPr marL="0" lvl="0" indent="0" algn="l" rtl="0">
              <a:lnSpc>
                <a:spcPct val="93181"/>
              </a:lnSpc>
              <a:spcBef>
                <a:spcPts val="0"/>
              </a:spcBef>
              <a:spcAft>
                <a:spcPts val="0"/>
              </a:spcAft>
              <a:buClr>
                <a:schemeClr val="accent1"/>
              </a:buClr>
              <a:buSzPts val="4400"/>
              <a:buFont typeface="Calibri"/>
              <a:buNone/>
            </a:pPr>
            <a:r>
              <a:rPr lang="en-GB" sz="4400"/>
              <a:t>Home-Start UK</a:t>
            </a:r>
            <a:endParaRPr/>
          </a:p>
        </p:txBody>
      </p:sp>
      <p:sp>
        <p:nvSpPr>
          <p:cNvPr id="75" name="Google Shape;75;p10"/>
          <p:cNvSpPr txBox="1">
            <a:spLocks noGrp="1"/>
          </p:cNvSpPr>
          <p:nvPr>
            <p:ph type="body" idx="1"/>
          </p:nvPr>
        </p:nvSpPr>
        <p:spPr>
          <a:xfrm>
            <a:off x="515938" y="1394847"/>
            <a:ext cx="7937949" cy="4298587"/>
          </a:xfrm>
          <a:prstGeom prst="rect">
            <a:avLst/>
          </a:prstGeom>
          <a:noFill/>
          <a:ln>
            <a:noFill/>
          </a:ln>
        </p:spPr>
        <p:txBody>
          <a:bodyPr spcFirstLastPara="1" wrap="square" lIns="0" tIns="45700" rIns="0" bIns="45700" anchor="t" anchorCtr="0">
            <a:normAutofit lnSpcReduction="20000"/>
          </a:bodyPr>
          <a:lstStyle/>
          <a:p>
            <a:pPr marL="0" lvl="0" indent="0" algn="l" rtl="0">
              <a:lnSpc>
                <a:spcPct val="80000"/>
              </a:lnSpc>
              <a:spcBef>
                <a:spcPts val="0"/>
              </a:spcBef>
              <a:spcAft>
                <a:spcPts val="0"/>
              </a:spcAft>
              <a:buClr>
                <a:schemeClr val="dk1"/>
              </a:buClr>
              <a:buSzPts val="1764"/>
              <a:buFont typeface="Calibri"/>
              <a:buNone/>
            </a:pPr>
            <a:endParaRPr sz="2040"/>
          </a:p>
          <a:p>
            <a:pPr marL="266700" lvl="0" indent="-281452" algn="l" rtl="0">
              <a:lnSpc>
                <a:spcPct val="80000"/>
              </a:lnSpc>
              <a:spcBef>
                <a:spcPts val="300"/>
              </a:spcBef>
              <a:spcAft>
                <a:spcPts val="0"/>
              </a:spcAft>
              <a:buClr>
                <a:schemeClr val="dk1"/>
              </a:buClr>
              <a:buSzPts val="1864"/>
              <a:buFont typeface="Calibri"/>
              <a:buChar char="•"/>
            </a:pPr>
            <a:r>
              <a:rPr lang="en-GB" sz="2140"/>
              <a:t>Home-Start began in 1973 in Leicester by Margaret Harrison, a local mum who identified a need to provide informal support and friendship for parents of young children in their home. </a:t>
            </a:r>
            <a:endParaRPr sz="2500"/>
          </a:p>
          <a:p>
            <a:pPr marL="0" lvl="0" indent="0" algn="l" rtl="0">
              <a:lnSpc>
                <a:spcPct val="80000"/>
              </a:lnSpc>
              <a:spcBef>
                <a:spcPts val="300"/>
              </a:spcBef>
              <a:spcAft>
                <a:spcPts val="0"/>
              </a:spcAft>
              <a:buClr>
                <a:schemeClr val="dk1"/>
              </a:buClr>
              <a:buSzPts val="1764"/>
              <a:buFont typeface="Calibri"/>
              <a:buNone/>
            </a:pPr>
            <a:endParaRPr sz="2140"/>
          </a:p>
          <a:p>
            <a:pPr marL="266700" lvl="0" indent="-281452" algn="l" rtl="0">
              <a:lnSpc>
                <a:spcPct val="80000"/>
              </a:lnSpc>
              <a:spcBef>
                <a:spcPts val="300"/>
              </a:spcBef>
              <a:spcAft>
                <a:spcPts val="0"/>
              </a:spcAft>
              <a:buClr>
                <a:schemeClr val="dk1"/>
              </a:buClr>
              <a:buSzPts val="1864"/>
              <a:buFont typeface="Calibri"/>
              <a:buChar char="•"/>
            </a:pPr>
            <a:r>
              <a:rPr lang="en-GB" sz="2140"/>
              <a:t>Across all four nations of the United Kingdom, thousands of volunteers support over 43,500 families and nearly 80,000 children to transform their lives. </a:t>
            </a:r>
            <a:endParaRPr sz="2500"/>
          </a:p>
          <a:p>
            <a:pPr marL="0" lvl="0" indent="0" algn="l" rtl="0">
              <a:lnSpc>
                <a:spcPct val="80000"/>
              </a:lnSpc>
              <a:spcBef>
                <a:spcPts val="300"/>
              </a:spcBef>
              <a:spcAft>
                <a:spcPts val="0"/>
              </a:spcAft>
              <a:buClr>
                <a:schemeClr val="dk1"/>
              </a:buClr>
              <a:buSzPts val="1764"/>
              <a:buFont typeface="Calibri"/>
              <a:buNone/>
            </a:pPr>
            <a:endParaRPr sz="2140"/>
          </a:p>
          <a:p>
            <a:pPr marL="266700" lvl="0" indent="-281452" algn="l" rtl="0">
              <a:lnSpc>
                <a:spcPct val="80000"/>
              </a:lnSpc>
              <a:spcBef>
                <a:spcPts val="300"/>
              </a:spcBef>
              <a:spcAft>
                <a:spcPts val="0"/>
              </a:spcAft>
              <a:buClr>
                <a:schemeClr val="dk1"/>
              </a:buClr>
              <a:buSzPts val="1864"/>
              <a:buFont typeface="Calibri"/>
              <a:buChar char="•"/>
            </a:pPr>
            <a:r>
              <a:rPr lang="en-GB" sz="2140"/>
              <a:t>There are around 180 local, independent Home-Starts working in 71% of local authority areas across the UK. </a:t>
            </a:r>
            <a:endParaRPr sz="2500"/>
          </a:p>
          <a:p>
            <a:pPr marL="0" lvl="0" indent="0" algn="l" rtl="0">
              <a:lnSpc>
                <a:spcPct val="80000"/>
              </a:lnSpc>
              <a:spcBef>
                <a:spcPts val="300"/>
              </a:spcBef>
              <a:spcAft>
                <a:spcPts val="0"/>
              </a:spcAft>
              <a:buClr>
                <a:schemeClr val="dk1"/>
              </a:buClr>
              <a:buSzPts val="1764"/>
              <a:buFont typeface="Calibri"/>
              <a:buNone/>
            </a:pPr>
            <a:endParaRPr sz="2140"/>
          </a:p>
          <a:p>
            <a:pPr marL="266700" lvl="0" indent="-281452" algn="l" rtl="0">
              <a:lnSpc>
                <a:spcPct val="80000"/>
              </a:lnSpc>
              <a:spcBef>
                <a:spcPts val="300"/>
              </a:spcBef>
              <a:spcAft>
                <a:spcPts val="0"/>
              </a:spcAft>
              <a:buClr>
                <a:schemeClr val="dk1"/>
              </a:buClr>
              <a:buSzPts val="1864"/>
              <a:buFont typeface="Calibri"/>
              <a:buChar char="•"/>
            </a:pPr>
            <a:r>
              <a:rPr lang="en-GB" sz="2140"/>
              <a:t>Follow Home-Start UK on Facebook, Instagram and Twitter @homestartuk </a:t>
            </a:r>
            <a:endParaRPr sz="2500"/>
          </a:p>
          <a:p>
            <a:pPr marL="0" lvl="0" indent="0" algn="l" rtl="0">
              <a:lnSpc>
                <a:spcPct val="80000"/>
              </a:lnSpc>
              <a:spcBef>
                <a:spcPts val="300"/>
              </a:spcBef>
              <a:spcAft>
                <a:spcPts val="0"/>
              </a:spcAft>
              <a:buClr>
                <a:schemeClr val="dk1"/>
              </a:buClr>
              <a:buSzPts val="1764"/>
              <a:buFont typeface="Calibri"/>
              <a:buNone/>
            </a:pPr>
            <a:endParaRPr sz="2140"/>
          </a:p>
          <a:p>
            <a:pPr marL="266700" lvl="0" indent="-281452" algn="l" rtl="0">
              <a:lnSpc>
                <a:spcPct val="80000"/>
              </a:lnSpc>
              <a:spcBef>
                <a:spcPts val="300"/>
              </a:spcBef>
              <a:spcAft>
                <a:spcPts val="0"/>
              </a:spcAft>
              <a:buClr>
                <a:schemeClr val="dk1"/>
              </a:buClr>
              <a:buSzPts val="1864"/>
              <a:buFont typeface="Calibri"/>
              <a:buChar char="•"/>
            </a:pPr>
            <a:r>
              <a:rPr lang="en-GB" sz="2140"/>
              <a:t>Sign up to our newsletter </a:t>
            </a:r>
            <a:r>
              <a:rPr lang="en-GB" sz="2140" u="sng">
                <a:solidFill>
                  <a:schemeClr val="hlink"/>
                </a:solidFill>
                <a:hlinkClick r:id="rId3"/>
              </a:rPr>
              <a:t>www.home-start.org.uk/newsletter</a:t>
            </a:r>
            <a:r>
              <a:rPr lang="en-GB" sz="2140"/>
              <a:t> </a:t>
            </a:r>
            <a:endParaRPr sz="2500"/>
          </a:p>
          <a:p>
            <a:pPr marL="0" lvl="0" indent="0" algn="l" rtl="0">
              <a:lnSpc>
                <a:spcPct val="80000"/>
              </a:lnSpc>
              <a:spcBef>
                <a:spcPts val="300"/>
              </a:spcBef>
              <a:spcAft>
                <a:spcPts val="0"/>
              </a:spcAft>
              <a:buClr>
                <a:schemeClr val="dk1"/>
              </a:buClr>
              <a:buSzPts val="1764"/>
              <a:buFont typeface="Calibri"/>
              <a:buNone/>
            </a:pPr>
            <a:endParaRPr sz="2040"/>
          </a:p>
          <a:p>
            <a:pPr marL="0" lvl="0" indent="0" algn="l" rtl="0">
              <a:lnSpc>
                <a:spcPct val="80000"/>
              </a:lnSpc>
              <a:spcBef>
                <a:spcPts val="300"/>
              </a:spcBef>
              <a:spcAft>
                <a:spcPts val="0"/>
              </a:spcAft>
              <a:buClr>
                <a:schemeClr val="dk1"/>
              </a:buClr>
              <a:buSzPts val="809"/>
              <a:buFont typeface="Calibri"/>
              <a:buNone/>
            </a:pPr>
            <a:r>
              <a:rPr lang="en-GB" sz="935"/>
              <a:t>Figures current at May 2024</a:t>
            </a:r>
            <a:endParaRPr sz="935"/>
          </a:p>
        </p:txBody>
      </p:sp>
      <p:sp>
        <p:nvSpPr>
          <p:cNvPr id="76" name="Google Shape;76;p10"/>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3</a:t>
            </a:fld>
            <a:endParaRPr sz="800" b="1" i="0" u="none" strike="noStrike" cap="none">
              <a:solidFill>
                <a:srgbClr val="E35205"/>
              </a:solidFill>
              <a:latin typeface="Calibri"/>
              <a:ea typeface="Calibri"/>
              <a:cs typeface="Calibri"/>
              <a:sym typeface="Calibri"/>
            </a:endParaRPr>
          </a:p>
        </p:txBody>
      </p:sp>
      <p:pic>
        <p:nvPicPr>
          <p:cNvPr id="77" name="Google Shape;77;p10"/>
          <p:cNvPicPr preferRelativeResize="0">
            <a:picLocks noGrp="1"/>
          </p:cNvPicPr>
          <p:nvPr>
            <p:ph type="pic" idx="2"/>
          </p:nvPr>
        </p:nvPicPr>
        <p:blipFill rotWithShape="1">
          <a:blip r:embed="rId4">
            <a:alphaModFix/>
          </a:blip>
          <a:srcRect l="13848" r="13848"/>
          <a:stretch/>
        </p:blipFill>
        <p:spPr>
          <a:xfrm>
            <a:off x="8788359" y="1933262"/>
            <a:ext cx="2879689" cy="3149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515938" y="435165"/>
            <a:ext cx="6199187" cy="1255523"/>
          </a:xfrm>
          <a:prstGeom prst="rect">
            <a:avLst/>
          </a:prstGeom>
          <a:noFill/>
          <a:ln>
            <a:noFill/>
          </a:ln>
        </p:spPr>
        <p:txBody>
          <a:bodyPr spcFirstLastPara="1" wrap="square" lIns="0" tIns="144000" rIns="91425" bIns="45700" anchor="t" anchorCtr="0">
            <a:normAutofit/>
          </a:bodyPr>
          <a:lstStyle/>
          <a:p>
            <a:pPr marL="0" lvl="0" indent="0" algn="l" rtl="0">
              <a:lnSpc>
                <a:spcPct val="93181"/>
              </a:lnSpc>
              <a:spcBef>
                <a:spcPts val="0"/>
              </a:spcBef>
              <a:spcAft>
                <a:spcPts val="0"/>
              </a:spcAft>
              <a:buClr>
                <a:schemeClr val="accent1"/>
              </a:buClr>
              <a:buSzPts val="4400"/>
              <a:buFont typeface="Calibri"/>
              <a:buNone/>
            </a:pPr>
            <a:r>
              <a:rPr lang="en-GB" sz="4400"/>
              <a:t>Home-Start Worldwide</a:t>
            </a:r>
            <a:endParaRPr/>
          </a:p>
        </p:txBody>
      </p:sp>
      <p:sp>
        <p:nvSpPr>
          <p:cNvPr id="83" name="Google Shape;83;p11"/>
          <p:cNvSpPr txBox="1">
            <a:spLocks noGrp="1"/>
          </p:cNvSpPr>
          <p:nvPr>
            <p:ph type="body" idx="1"/>
          </p:nvPr>
        </p:nvSpPr>
        <p:spPr>
          <a:xfrm>
            <a:off x="515938" y="1394847"/>
            <a:ext cx="6465887" cy="4226491"/>
          </a:xfrm>
          <a:prstGeom prst="rect">
            <a:avLst/>
          </a:prstGeom>
          <a:noFill/>
          <a:ln>
            <a:noFill/>
          </a:ln>
        </p:spPr>
        <p:txBody>
          <a:bodyPr spcFirstLastPara="1" wrap="square" lIns="0" tIns="45700" rIns="0" bIns="45700" anchor="t" anchorCtr="0">
            <a:noAutofit/>
          </a:bodyPr>
          <a:lstStyle/>
          <a:p>
            <a:pPr marL="266700" lvl="0" indent="-266700" algn="l" rtl="0">
              <a:lnSpc>
                <a:spcPct val="100000"/>
              </a:lnSpc>
              <a:spcBef>
                <a:spcPts val="0"/>
              </a:spcBef>
              <a:spcAft>
                <a:spcPts val="0"/>
              </a:spcAft>
              <a:buClr>
                <a:schemeClr val="dk1"/>
              </a:buClr>
              <a:buSzPts val="1600"/>
              <a:buFont typeface="Calibri"/>
              <a:buChar char="•"/>
            </a:pPr>
            <a:r>
              <a:rPr lang="en-GB" sz="2000"/>
              <a:t>Home-Start Worldwide provides strategic leadership to a network of Home-Start organisations in 22 countries across the world (excluding the UK).</a:t>
            </a:r>
            <a:endParaRPr/>
          </a:p>
          <a:p>
            <a:pPr marL="266700" lvl="0" indent="-266700" algn="l" rtl="0">
              <a:lnSpc>
                <a:spcPct val="100000"/>
              </a:lnSpc>
              <a:spcBef>
                <a:spcPts val="300"/>
              </a:spcBef>
              <a:spcAft>
                <a:spcPts val="0"/>
              </a:spcAft>
              <a:buClr>
                <a:schemeClr val="dk1"/>
              </a:buClr>
              <a:buSzPts val="1600"/>
              <a:buFont typeface="Calibri"/>
              <a:buChar char="•"/>
            </a:pPr>
            <a:r>
              <a:rPr lang="en-GB" sz="2000"/>
              <a:t>Countries with Home-Start include: Holland, Czech Republic, Hungary, Norway, Denmark, Australia, Sri Lanka, Uganda, Spain, Turkey, Japan.</a:t>
            </a:r>
            <a:endParaRPr sz="2000" b="1"/>
          </a:p>
          <a:p>
            <a:pPr marL="266700" lvl="0" indent="-266700" algn="l" rtl="0">
              <a:lnSpc>
                <a:spcPct val="100000"/>
              </a:lnSpc>
              <a:spcBef>
                <a:spcPts val="300"/>
              </a:spcBef>
              <a:spcAft>
                <a:spcPts val="0"/>
              </a:spcAft>
              <a:buClr>
                <a:schemeClr val="dk1"/>
              </a:buClr>
              <a:buSzPts val="1600"/>
              <a:buFont typeface="Calibri"/>
              <a:buChar char="•"/>
            </a:pPr>
            <a:r>
              <a:rPr lang="en-GB" sz="2000" u="sng">
                <a:solidFill>
                  <a:schemeClr val="hlink"/>
                </a:solidFill>
                <a:hlinkClick r:id="rId3"/>
              </a:rPr>
              <a:t>https://www.homestartworldwide.org/</a:t>
            </a:r>
            <a:endParaRPr sz="2000"/>
          </a:p>
        </p:txBody>
      </p:sp>
      <p:sp>
        <p:nvSpPr>
          <p:cNvPr id="84" name="Google Shape;84;p11"/>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4</a:t>
            </a:fld>
            <a:endParaRPr sz="800" b="1" i="0" u="none" strike="noStrike" cap="none">
              <a:solidFill>
                <a:srgbClr val="E35205"/>
              </a:solidFill>
              <a:latin typeface="Calibri"/>
              <a:ea typeface="Calibri"/>
              <a:cs typeface="Calibri"/>
              <a:sym typeface="Calibri"/>
            </a:endParaRPr>
          </a:p>
        </p:txBody>
      </p:sp>
      <p:pic>
        <p:nvPicPr>
          <p:cNvPr id="85" name="Google Shape;85;p11"/>
          <p:cNvPicPr preferRelativeResize="0">
            <a:picLocks noGrp="1"/>
          </p:cNvPicPr>
          <p:nvPr>
            <p:ph type="pic" idx="2"/>
          </p:nvPr>
        </p:nvPicPr>
        <p:blipFill rotWithShape="1">
          <a:blip r:embed="rId4">
            <a:alphaModFix/>
          </a:blip>
          <a:srcRect l="4286" r="4285"/>
          <a:stretch/>
        </p:blipFill>
        <p:spPr>
          <a:xfrm>
            <a:off x="7077075" y="620713"/>
            <a:ext cx="4572000" cy="500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515938" y="485620"/>
            <a:ext cx="7034789" cy="824588"/>
          </a:xfrm>
          <a:prstGeom prst="rect">
            <a:avLst/>
          </a:prstGeom>
          <a:noFill/>
          <a:ln>
            <a:noFill/>
          </a:ln>
        </p:spPr>
        <p:txBody>
          <a:bodyPr spcFirstLastPara="1" wrap="square" lIns="0" tIns="144000" rIns="91425" bIns="45700" anchor="t" anchorCtr="0">
            <a:normAutofit fontScale="90000"/>
          </a:bodyPr>
          <a:lstStyle/>
          <a:p>
            <a:pPr marL="0" lvl="0" indent="0" algn="l" rtl="0">
              <a:lnSpc>
                <a:spcPct val="93181"/>
              </a:lnSpc>
              <a:spcBef>
                <a:spcPts val="0"/>
              </a:spcBef>
              <a:spcAft>
                <a:spcPts val="0"/>
              </a:spcAft>
              <a:buClr>
                <a:schemeClr val="accent1"/>
              </a:buClr>
              <a:buSzPct val="111111"/>
              <a:buFont typeface="Calibri"/>
              <a:buNone/>
            </a:pPr>
            <a:r>
              <a:rPr lang="en-GB" sz="4400"/>
              <a:t>Home-Start South Warwickshire</a:t>
            </a:r>
            <a:endParaRPr/>
          </a:p>
        </p:txBody>
      </p:sp>
      <p:sp>
        <p:nvSpPr>
          <p:cNvPr id="92" name="Google Shape;92;p12"/>
          <p:cNvSpPr txBox="1">
            <a:spLocks noGrp="1"/>
          </p:cNvSpPr>
          <p:nvPr>
            <p:ph type="body" idx="1"/>
          </p:nvPr>
        </p:nvSpPr>
        <p:spPr>
          <a:xfrm>
            <a:off x="515938" y="1394847"/>
            <a:ext cx="7034789" cy="5255335"/>
          </a:xfrm>
          <a:prstGeom prst="rect">
            <a:avLst/>
          </a:prstGeom>
          <a:noFill/>
          <a:ln>
            <a:noFill/>
          </a:ln>
        </p:spPr>
        <p:txBody>
          <a:bodyPr spcFirstLastPara="1" wrap="square" lIns="0" tIns="45700" rIns="0" bIns="45700" anchor="t" anchorCtr="0">
            <a:normAutofit fontScale="92500" lnSpcReduction="20000"/>
          </a:bodyPr>
          <a:lstStyle/>
          <a:p>
            <a:pPr marL="266700" lvl="0" indent="-266700" algn="l" rtl="0">
              <a:lnSpc>
                <a:spcPct val="100000"/>
              </a:lnSpc>
              <a:spcBef>
                <a:spcPts val="0"/>
              </a:spcBef>
              <a:spcAft>
                <a:spcPts val="0"/>
              </a:spcAft>
              <a:buClr>
                <a:schemeClr val="dk1"/>
              </a:buClr>
              <a:buSzPct val="86486"/>
              <a:buFont typeface="Calibri"/>
              <a:buChar char="•"/>
            </a:pPr>
            <a:r>
              <a:rPr lang="en-GB"/>
              <a:t>Our Home-Start was launched in September 2019</a:t>
            </a:r>
            <a:endParaRPr/>
          </a:p>
          <a:p>
            <a:pPr marL="266700" lvl="0" indent="-266700" algn="l" rtl="0">
              <a:lnSpc>
                <a:spcPct val="100000"/>
              </a:lnSpc>
              <a:spcBef>
                <a:spcPts val="300"/>
              </a:spcBef>
              <a:spcAft>
                <a:spcPts val="0"/>
              </a:spcAft>
              <a:buClr>
                <a:schemeClr val="dk1"/>
              </a:buClr>
              <a:buSzPct val="86486"/>
              <a:buFont typeface="Calibri"/>
              <a:buChar char="•"/>
            </a:pPr>
            <a:r>
              <a:rPr lang="en-GB"/>
              <a:t>Since then, we have had over 300 referrals</a:t>
            </a:r>
            <a:endParaRPr/>
          </a:p>
          <a:p>
            <a:pPr marL="266700" lvl="0" indent="-266700" algn="l" rtl="0">
              <a:lnSpc>
                <a:spcPct val="100000"/>
              </a:lnSpc>
              <a:spcBef>
                <a:spcPts val="300"/>
              </a:spcBef>
              <a:spcAft>
                <a:spcPts val="0"/>
              </a:spcAft>
              <a:buClr>
                <a:schemeClr val="dk1"/>
              </a:buClr>
              <a:buSzPct val="86486"/>
              <a:buFont typeface="Calibri"/>
              <a:buChar char="•"/>
            </a:pPr>
            <a:r>
              <a:rPr lang="en-GB"/>
              <a:t>The families who have gone on to receive support from us, have done so through 1-2-1 home-visiting volunteers, group work, counselling and speech and language support</a:t>
            </a:r>
            <a:endParaRPr/>
          </a:p>
          <a:p>
            <a:pPr marL="266700" lvl="0" indent="-266700" algn="l" rtl="0">
              <a:lnSpc>
                <a:spcPct val="100000"/>
              </a:lnSpc>
              <a:spcBef>
                <a:spcPts val="300"/>
              </a:spcBef>
              <a:spcAft>
                <a:spcPts val="0"/>
              </a:spcAft>
              <a:buClr>
                <a:schemeClr val="dk1"/>
              </a:buClr>
              <a:buSzPct val="86486"/>
              <a:buFont typeface="Calibri"/>
              <a:buChar char="•"/>
            </a:pPr>
            <a:r>
              <a:rPr lang="en-GB"/>
              <a:t>We are currently supporting around 80 families with one or more of these services</a:t>
            </a:r>
            <a:endParaRPr/>
          </a:p>
          <a:p>
            <a:pPr marL="266700" lvl="0" indent="-266700" algn="l" rtl="0">
              <a:lnSpc>
                <a:spcPct val="100000"/>
              </a:lnSpc>
              <a:spcBef>
                <a:spcPts val="300"/>
              </a:spcBef>
              <a:spcAft>
                <a:spcPts val="0"/>
              </a:spcAft>
              <a:buClr>
                <a:schemeClr val="dk1"/>
              </a:buClr>
              <a:buSzPct val="86486"/>
              <a:buFont typeface="Calibri"/>
              <a:buChar char="•"/>
            </a:pPr>
            <a:r>
              <a:rPr lang="en-GB"/>
              <a:t>We currently have 38 active volunteers providing 1-2-1 and/or group support</a:t>
            </a:r>
            <a:endParaRPr/>
          </a:p>
          <a:p>
            <a:pPr marL="266700" lvl="0" indent="-266700" algn="l" rtl="0">
              <a:lnSpc>
                <a:spcPct val="100000"/>
              </a:lnSpc>
              <a:spcBef>
                <a:spcPts val="300"/>
              </a:spcBef>
              <a:spcAft>
                <a:spcPts val="0"/>
              </a:spcAft>
              <a:buClr>
                <a:schemeClr val="dk1"/>
              </a:buClr>
              <a:buSzPct val="86486"/>
              <a:buFont typeface="Calibri"/>
              <a:buChar char="•"/>
            </a:pPr>
            <a:r>
              <a:rPr lang="en-GB"/>
              <a:t>We are managed by 6 Trustees</a:t>
            </a:r>
            <a:endParaRPr/>
          </a:p>
          <a:p>
            <a:pPr marL="0" lvl="0" indent="0" algn="l" rtl="0">
              <a:lnSpc>
                <a:spcPct val="100000"/>
              </a:lnSpc>
              <a:spcBef>
                <a:spcPts val="300"/>
              </a:spcBef>
              <a:spcAft>
                <a:spcPts val="0"/>
              </a:spcAft>
              <a:buSzPct val="86486"/>
              <a:buNone/>
            </a:pPr>
            <a:endParaRPr/>
          </a:p>
          <a:p>
            <a:pPr marL="0" lvl="0" indent="0" algn="l" rtl="0">
              <a:lnSpc>
                <a:spcPct val="100000"/>
              </a:lnSpc>
              <a:spcBef>
                <a:spcPts val="300"/>
              </a:spcBef>
              <a:spcAft>
                <a:spcPts val="0"/>
              </a:spcAft>
              <a:buSzPct val="86486"/>
              <a:buNone/>
            </a:pPr>
            <a:endParaRPr/>
          </a:p>
          <a:p>
            <a:pPr marL="0" lvl="0" indent="0" algn="l" rtl="0">
              <a:lnSpc>
                <a:spcPct val="100000"/>
              </a:lnSpc>
              <a:spcBef>
                <a:spcPts val="300"/>
              </a:spcBef>
              <a:spcAft>
                <a:spcPts val="0"/>
              </a:spcAft>
              <a:buSzPct val="86486"/>
              <a:buNone/>
            </a:pPr>
            <a:r>
              <a:rPr lang="en-GB"/>
              <a:t>Follow us on Facebook: @HomeStartSouthWarwickshire</a:t>
            </a:r>
            <a:endParaRPr/>
          </a:p>
          <a:p>
            <a:pPr marL="0" lvl="0" indent="0" algn="l" rtl="0">
              <a:lnSpc>
                <a:spcPct val="100000"/>
              </a:lnSpc>
              <a:spcBef>
                <a:spcPts val="300"/>
              </a:spcBef>
              <a:spcAft>
                <a:spcPts val="0"/>
              </a:spcAft>
              <a:buSzPct val="86486"/>
              <a:buNone/>
            </a:pPr>
            <a:r>
              <a:rPr lang="en-GB"/>
              <a:t>Instagram: homestartsouthwarwickshire</a:t>
            </a:r>
            <a:endParaRPr/>
          </a:p>
          <a:p>
            <a:pPr marL="266700" lvl="0" indent="-144780" algn="l" rtl="0">
              <a:lnSpc>
                <a:spcPct val="100000"/>
              </a:lnSpc>
              <a:spcBef>
                <a:spcPts val="300"/>
              </a:spcBef>
              <a:spcAft>
                <a:spcPts val="0"/>
              </a:spcAft>
              <a:buClr>
                <a:schemeClr val="dk1"/>
              </a:buClr>
              <a:buSzPct val="86486"/>
              <a:buFont typeface="Calibri"/>
              <a:buNone/>
            </a:pPr>
            <a:endParaRPr/>
          </a:p>
          <a:p>
            <a:pPr marL="266700" lvl="0" indent="-144780" algn="l" rtl="0">
              <a:lnSpc>
                <a:spcPct val="100000"/>
              </a:lnSpc>
              <a:spcBef>
                <a:spcPts val="300"/>
              </a:spcBef>
              <a:spcAft>
                <a:spcPts val="0"/>
              </a:spcAft>
              <a:buClr>
                <a:schemeClr val="dk1"/>
              </a:buClr>
              <a:buSzPct val="86486"/>
              <a:buFont typeface="Calibri"/>
              <a:buNone/>
            </a:pPr>
            <a:endParaRPr/>
          </a:p>
        </p:txBody>
      </p:sp>
      <p:sp>
        <p:nvSpPr>
          <p:cNvPr id="93" name="Google Shape;93;p12"/>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5</a:t>
            </a:fld>
            <a:endParaRPr sz="800" b="1" i="0" u="none" strike="noStrike" cap="none">
              <a:solidFill>
                <a:srgbClr val="E35205"/>
              </a:solidFill>
              <a:latin typeface="Calibri"/>
              <a:ea typeface="Calibri"/>
              <a:cs typeface="Calibri"/>
              <a:sym typeface="Calibri"/>
            </a:endParaRPr>
          </a:p>
        </p:txBody>
      </p:sp>
      <p:pic>
        <p:nvPicPr>
          <p:cNvPr id="94" name="Google Shape;94;p12"/>
          <p:cNvPicPr preferRelativeResize="0">
            <a:picLocks noGrp="1"/>
          </p:cNvPicPr>
          <p:nvPr>
            <p:ph type="pic" idx="2"/>
          </p:nvPr>
        </p:nvPicPr>
        <p:blipFill rotWithShape="1">
          <a:blip r:embed="rId3">
            <a:alphaModFix/>
          </a:blip>
          <a:srcRect/>
          <a:stretch/>
        </p:blipFill>
        <p:spPr>
          <a:xfrm>
            <a:off x="7550727" y="620714"/>
            <a:ext cx="4098348" cy="44825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descr="Map&#10;&#10;Description automatically generated"/>
          <p:cNvPicPr preferRelativeResize="0"/>
          <p:nvPr/>
        </p:nvPicPr>
        <p:blipFill rotWithShape="1">
          <a:blip r:embed="rId3">
            <a:alphaModFix/>
          </a:blip>
          <a:srcRect/>
          <a:stretch/>
        </p:blipFill>
        <p:spPr>
          <a:xfrm>
            <a:off x="1373484" y="520700"/>
            <a:ext cx="8761117" cy="608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b91993ec98_0_0"/>
          <p:cNvSpPr txBox="1">
            <a:spLocks noGrp="1"/>
          </p:cNvSpPr>
          <p:nvPr>
            <p:ph type="title"/>
          </p:nvPr>
        </p:nvSpPr>
        <p:spPr>
          <a:xfrm>
            <a:off x="515938" y="435165"/>
            <a:ext cx="7305900" cy="1255500"/>
          </a:xfrm>
          <a:prstGeom prst="rect">
            <a:avLst/>
          </a:prstGeom>
          <a:noFill/>
          <a:ln>
            <a:noFill/>
          </a:ln>
        </p:spPr>
        <p:txBody>
          <a:bodyPr spcFirstLastPara="1" wrap="square" lIns="0" tIns="144000" rIns="91425" bIns="45700" anchor="t" anchorCtr="0">
            <a:normAutofit/>
          </a:bodyPr>
          <a:lstStyle/>
          <a:p>
            <a:pPr marL="0" lvl="0" indent="0" algn="l" rtl="0">
              <a:lnSpc>
                <a:spcPct val="93181"/>
              </a:lnSpc>
              <a:spcBef>
                <a:spcPts val="0"/>
              </a:spcBef>
              <a:spcAft>
                <a:spcPts val="0"/>
              </a:spcAft>
              <a:buClr>
                <a:schemeClr val="accent1"/>
              </a:buClr>
              <a:buSzPts val="4400"/>
              <a:buFont typeface="Calibri"/>
              <a:buNone/>
            </a:pPr>
            <a:r>
              <a:rPr lang="en-GB" sz="4400"/>
              <a:t>Our Local Home-Start Team</a:t>
            </a:r>
            <a:endParaRPr/>
          </a:p>
        </p:txBody>
      </p:sp>
      <p:sp>
        <p:nvSpPr>
          <p:cNvPr id="106" name="Google Shape;106;g2b91993ec98_0_0"/>
          <p:cNvSpPr txBox="1">
            <a:spLocks noGrp="1"/>
          </p:cNvSpPr>
          <p:nvPr>
            <p:ph type="sldNum" idx="12"/>
          </p:nvPr>
        </p:nvSpPr>
        <p:spPr>
          <a:xfrm>
            <a:off x="515938" y="6301740"/>
            <a:ext cx="246000" cy="213300"/>
          </a:xfrm>
          <a:prstGeom prst="rect">
            <a:avLst/>
          </a:prstGeom>
          <a:noFill/>
          <a:ln>
            <a:noFill/>
          </a:ln>
        </p:spPr>
        <p:txBody>
          <a:bodyPr spcFirstLastPara="1" wrap="square" lIns="0" tIns="45700" rIns="91425" bIns="0" anchor="b" anchorCtr="0">
            <a:noAutofit/>
          </a:bodyPr>
          <a:lstStyle/>
          <a:p>
            <a:pPr marL="0" marR="0" lvl="0" indent="0" algn="l" rtl="0">
              <a:lnSpc>
                <a:spcPct val="100000"/>
              </a:lnSpc>
              <a:spcBef>
                <a:spcPts val="0"/>
              </a:spcBef>
              <a:spcAft>
                <a:spcPts val="0"/>
              </a:spcAft>
              <a:buClr>
                <a:srgbClr val="E35205"/>
              </a:buClr>
              <a:buSzPts val="800"/>
              <a:buFont typeface="Calibri"/>
              <a:buNone/>
            </a:pPr>
            <a:fld id="{00000000-1234-1234-1234-123412341234}" type="slidenum">
              <a:rPr lang="en-GB" sz="800" b="1" i="0" u="none" strike="noStrike" cap="none">
                <a:solidFill>
                  <a:srgbClr val="E35205"/>
                </a:solidFill>
                <a:latin typeface="Calibri"/>
                <a:ea typeface="Calibri"/>
                <a:cs typeface="Calibri"/>
                <a:sym typeface="Calibri"/>
              </a:rPr>
              <a:t>7</a:t>
            </a:fld>
            <a:endParaRPr sz="800" b="1" i="0" u="none" strike="noStrike" cap="none">
              <a:solidFill>
                <a:srgbClr val="E35205"/>
              </a:solidFill>
              <a:latin typeface="Calibri"/>
              <a:ea typeface="Calibri"/>
              <a:cs typeface="Calibri"/>
              <a:sym typeface="Calibri"/>
            </a:endParaRPr>
          </a:p>
        </p:txBody>
      </p:sp>
      <p:sp>
        <p:nvSpPr>
          <p:cNvPr id="107" name="Google Shape;107;g2b91993ec98_0_0"/>
          <p:cNvSpPr txBox="1"/>
          <p:nvPr/>
        </p:nvSpPr>
        <p:spPr>
          <a:xfrm>
            <a:off x="678181" y="2054137"/>
            <a:ext cx="3363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108" name="Google Shape;108;g2b91993ec98_0_0"/>
          <p:cNvGraphicFramePr/>
          <p:nvPr/>
        </p:nvGraphicFramePr>
        <p:xfrm>
          <a:off x="372140" y="1518236"/>
          <a:ext cx="11620950" cy="3959280"/>
        </p:xfrm>
        <a:graphic>
          <a:graphicData uri="http://schemas.openxmlformats.org/drawingml/2006/table">
            <a:tbl>
              <a:tblPr>
                <a:noFill/>
                <a:tableStyleId>{FDAB62EA-E7DC-456B-8F09-A745E80E1096}</a:tableStyleId>
              </a:tblPr>
              <a:tblGrid>
                <a:gridCol w="2129200">
                  <a:extLst>
                    <a:ext uri="{9D8B030D-6E8A-4147-A177-3AD203B41FA5}">
                      <a16:colId xmlns:a16="http://schemas.microsoft.com/office/drawing/2014/main" val="20000"/>
                    </a:ext>
                  </a:extLst>
                </a:gridCol>
                <a:gridCol w="2975025">
                  <a:extLst>
                    <a:ext uri="{9D8B030D-6E8A-4147-A177-3AD203B41FA5}">
                      <a16:colId xmlns:a16="http://schemas.microsoft.com/office/drawing/2014/main" val="20001"/>
                    </a:ext>
                  </a:extLst>
                </a:gridCol>
                <a:gridCol w="1880325">
                  <a:extLst>
                    <a:ext uri="{9D8B030D-6E8A-4147-A177-3AD203B41FA5}">
                      <a16:colId xmlns:a16="http://schemas.microsoft.com/office/drawing/2014/main" val="20002"/>
                    </a:ext>
                  </a:extLst>
                </a:gridCol>
                <a:gridCol w="4636400">
                  <a:extLst>
                    <a:ext uri="{9D8B030D-6E8A-4147-A177-3AD203B41FA5}">
                      <a16:colId xmlns:a16="http://schemas.microsoft.com/office/drawing/2014/main" val="20003"/>
                    </a:ext>
                  </a:extLst>
                </a:gridCol>
              </a:tblGrid>
              <a:tr h="422975">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NAME</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ROLE </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WORKING HOURS</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CONTACT DETAILS</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60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Marie Ashford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Head of Operations</a:t>
                      </a:r>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t>(Designated Safeguarding Lead)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Mon, Weds, 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t>07</a:t>
                      </a:r>
                      <a:r>
                        <a:rPr lang="en-GB" sz="1600"/>
                        <a:t>906 143 611</a:t>
                      </a:r>
                      <a:endParaRPr/>
                    </a:p>
                    <a:p>
                      <a:pPr marL="0" marR="0" lvl="0" indent="0" algn="l" rtl="0">
                        <a:lnSpc>
                          <a:spcPct val="100000"/>
                        </a:lnSpc>
                        <a:spcBef>
                          <a:spcPts val="0"/>
                        </a:spcBef>
                        <a:spcAft>
                          <a:spcPts val="0"/>
                        </a:spcAft>
                        <a:buClr>
                          <a:srgbClr val="000000"/>
                        </a:buClr>
                        <a:buSzPts val="1600"/>
                        <a:buFont typeface="Arial"/>
                        <a:buNone/>
                      </a:pPr>
                      <a:r>
                        <a:rPr lang="en-GB" sz="1600" b="0" u="sng" strike="noStrike" cap="none">
                          <a:solidFill>
                            <a:schemeClr val="hlink"/>
                          </a:solidFill>
                          <a:hlinkClick r:id="rId3"/>
                        </a:rPr>
                        <a:t>marie@homestartsouthwarwickshire.org.uk</a:t>
                      </a:r>
                      <a:r>
                        <a:rPr lang="en-GB" sz="1600" b="0" u="none" strike="noStrike" cap="none"/>
                        <a:t> </a:t>
                      </a:r>
                      <a:endParaRPr sz="1600" b="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7400">
                <a:tc>
                  <a:txBody>
                    <a:bodyPr/>
                    <a:lstStyle/>
                    <a:p>
                      <a:pPr marL="0" marR="0" lvl="0" indent="0" algn="l" rtl="0">
                        <a:lnSpc>
                          <a:spcPct val="100000"/>
                        </a:lnSpc>
                        <a:spcBef>
                          <a:spcPts val="0"/>
                        </a:spcBef>
                        <a:spcAft>
                          <a:spcPts val="0"/>
                        </a:spcAft>
                        <a:buNone/>
                      </a:pPr>
                      <a:r>
                        <a:rPr lang="en-GB" sz="1600"/>
                        <a:t>Caroline Pepperell</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t>Head of Finance and Income Generation</a:t>
                      </a:r>
                      <a:endParaRPr sz="1600"/>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t>Mon - Weds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u="sng">
                          <a:solidFill>
                            <a:schemeClr val="hlink"/>
                          </a:solidFill>
                          <a:hlinkClick r:id="rId4"/>
                        </a:rPr>
                        <a:t>caroline@homestartsouthwarwickshire.org.uk</a:t>
                      </a:r>
                      <a:r>
                        <a:rPr lang="en-GB" sz="1600"/>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Sarah Kaiper-Holmes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Perina</a:t>
                      </a:r>
                      <a:r>
                        <a:rPr lang="en-GB" sz="1600"/>
                        <a:t>tal Senior Coordinator</a:t>
                      </a:r>
                      <a:r>
                        <a:rPr lang="en-GB" sz="1600" u="none" strike="noStrike" cap="none"/>
                        <a:t> and Freedom Programme Lead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Mon-Thurs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07516 680 649</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5"/>
                        </a:rPr>
                        <a:t>sarah@homestartsouthwarwickshire.org.uk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Emma Gurdag</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a:t>School Readiness Senior Coordinator</a:t>
                      </a:r>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t>(Designated Safeguarding Lead)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a:t>Tues</a:t>
                      </a:r>
                      <a:r>
                        <a:rPr lang="en-GB" sz="1600" u="none" strike="noStrike" cap="none"/>
                        <a:t> - Fri</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07907 616 922</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6"/>
                        </a:rPr>
                        <a:t>emma@homestartsouthwarwickshire.org.uk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9"/>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8</a:t>
            </a:fld>
            <a:endParaRPr/>
          </a:p>
        </p:txBody>
      </p:sp>
      <p:sp>
        <p:nvSpPr>
          <p:cNvPr id="115" name="Google Shape;115;p49"/>
          <p:cNvSpPr txBox="1">
            <a:spLocks noGrp="1"/>
          </p:cNvSpPr>
          <p:nvPr>
            <p:ph type="title"/>
          </p:nvPr>
        </p:nvSpPr>
        <p:spPr>
          <a:xfrm>
            <a:off x="515938" y="435165"/>
            <a:ext cx="8309085" cy="1255523"/>
          </a:xfrm>
          <a:prstGeom prst="rect">
            <a:avLst/>
          </a:prstGeom>
          <a:noFill/>
          <a:ln>
            <a:noFill/>
          </a:ln>
        </p:spPr>
        <p:txBody>
          <a:bodyPr spcFirstLastPara="1" wrap="square" lIns="0" tIns="144000" rIns="91425" bIns="45700" anchor="t" anchorCtr="0">
            <a:normAutofit/>
          </a:bodyPr>
          <a:lstStyle/>
          <a:p>
            <a:pPr marL="0" lvl="0" indent="0" algn="l" rtl="0">
              <a:lnSpc>
                <a:spcPct val="93181"/>
              </a:lnSpc>
              <a:spcBef>
                <a:spcPts val="0"/>
              </a:spcBef>
              <a:spcAft>
                <a:spcPts val="0"/>
              </a:spcAft>
              <a:buClr>
                <a:schemeClr val="accent1"/>
              </a:buClr>
              <a:buSzPts val="4400"/>
              <a:buFont typeface="Calibri"/>
              <a:buNone/>
            </a:pPr>
            <a:r>
              <a:rPr lang="en-GB" sz="4400"/>
              <a:t>Our Local Home-Start Team cont…</a:t>
            </a:r>
            <a:endParaRPr/>
          </a:p>
        </p:txBody>
      </p:sp>
      <p:graphicFrame>
        <p:nvGraphicFramePr>
          <p:cNvPr id="116" name="Google Shape;116;p49"/>
          <p:cNvGraphicFramePr/>
          <p:nvPr/>
        </p:nvGraphicFramePr>
        <p:xfrm>
          <a:off x="165279" y="1318588"/>
          <a:ext cx="11861475" cy="5081255"/>
        </p:xfrm>
        <a:graphic>
          <a:graphicData uri="http://schemas.openxmlformats.org/drawingml/2006/table">
            <a:tbl>
              <a:tblPr>
                <a:noFill/>
                <a:tableStyleId>{FDAB62EA-E7DC-456B-8F09-A745E80E1096}</a:tableStyleId>
              </a:tblPr>
              <a:tblGrid>
                <a:gridCol w="2369725">
                  <a:extLst>
                    <a:ext uri="{9D8B030D-6E8A-4147-A177-3AD203B41FA5}">
                      <a16:colId xmlns:a16="http://schemas.microsoft.com/office/drawing/2014/main" val="20000"/>
                    </a:ext>
                  </a:extLst>
                </a:gridCol>
                <a:gridCol w="2975025">
                  <a:extLst>
                    <a:ext uri="{9D8B030D-6E8A-4147-A177-3AD203B41FA5}">
                      <a16:colId xmlns:a16="http://schemas.microsoft.com/office/drawing/2014/main" val="20001"/>
                    </a:ext>
                  </a:extLst>
                </a:gridCol>
                <a:gridCol w="1880325">
                  <a:extLst>
                    <a:ext uri="{9D8B030D-6E8A-4147-A177-3AD203B41FA5}">
                      <a16:colId xmlns:a16="http://schemas.microsoft.com/office/drawing/2014/main" val="20002"/>
                    </a:ext>
                  </a:extLst>
                </a:gridCol>
                <a:gridCol w="4636400">
                  <a:extLst>
                    <a:ext uri="{9D8B030D-6E8A-4147-A177-3AD203B41FA5}">
                      <a16:colId xmlns:a16="http://schemas.microsoft.com/office/drawing/2014/main" val="20003"/>
                    </a:ext>
                  </a:extLst>
                </a:gridCol>
              </a:tblGrid>
              <a:tr h="422975">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NAME</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ROLE </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WORKING HOURS</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CONTACT DETAILS</a:t>
                      </a:r>
                      <a:endParaRPr sz="1600" b="1"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Ros Bishop</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Family Support Coordinator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Tues - 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07857 041 578</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3"/>
                        </a:rPr>
                        <a:t>ros@homestartsouthwarwickshire.org.uk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Kate Smith</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Family Support Coordinator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Mon</a:t>
                      </a:r>
                      <a:r>
                        <a:rPr lang="en-GB" sz="1600"/>
                        <a:t> - </a:t>
                      </a:r>
                      <a:r>
                        <a:rPr lang="en-GB" sz="1600" u="none" strike="noStrike" cap="none"/>
                        <a:t>Weds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07719 731 098 </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4"/>
                        </a:rPr>
                        <a:t>kate@homestartsouthwarwickshire.org.uk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Gemma Proctor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Group Coordinator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a:t>Mon, Tues, 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sng" strike="noStrike" cap="none">
                          <a:solidFill>
                            <a:schemeClr val="hlink"/>
                          </a:solidFill>
                          <a:hlinkClick r:id="rId5"/>
                        </a:rPr>
                        <a:t>07783 427 145</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5"/>
                        </a:rPr>
                        <a:t>gemma@homestartsouthwarwickshire.org.uk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Mel Pritchard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Speech and Language Therapist and PEEP Lead</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Varies (1 day)</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07927 130 969</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6"/>
                        </a:rPr>
                        <a:t>mel@homestartsouthwarwickshire.org.uk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Abi Hall</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Dad Matters Coordinator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a:t>Tues - 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07783 426 359</a:t>
                      </a:r>
                      <a:endParaRPr/>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7"/>
                        </a:rPr>
                        <a:t>abi@homestartsouthwarwickshire.org.uk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772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Lucy Ashley</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Admin Assistant</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Mon, Weds, Thurs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8"/>
                        </a:rPr>
                        <a:t>lucy@homestartsouthwarwickshire.org.uk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674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Jemma Bonner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Community Partnership Manager</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Tues, Weds</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9"/>
                        </a:rPr>
                        <a:t>jemma@homestartsouthwarwickshire.org.uk</a:t>
                      </a:r>
                      <a:r>
                        <a:rPr lang="en-GB" sz="1600" u="none" strike="noStrike" cap="none"/>
                        <a:t> </a:t>
                      </a:r>
                      <a:endParaRPr sz="1600" u="none" strike="noStrike" cap="none"/>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0"/>
          <p:cNvSpPr txBox="1">
            <a:spLocks noGrp="1"/>
          </p:cNvSpPr>
          <p:nvPr>
            <p:ph type="title"/>
          </p:nvPr>
        </p:nvSpPr>
        <p:spPr>
          <a:xfrm>
            <a:off x="515938" y="435165"/>
            <a:ext cx="10837862" cy="1255523"/>
          </a:xfrm>
          <a:prstGeom prst="rect">
            <a:avLst/>
          </a:prstGeom>
          <a:noFill/>
          <a:ln>
            <a:noFill/>
          </a:ln>
        </p:spPr>
        <p:txBody>
          <a:bodyPr spcFirstLastPara="1" wrap="square" lIns="0" tIns="144000" rIns="91425" bIns="45700" anchor="t" anchorCtr="0">
            <a:normAutofit fontScale="90000"/>
          </a:bodyPr>
          <a:lstStyle/>
          <a:p>
            <a:pPr marL="0" lvl="0" indent="0" algn="l" rtl="0">
              <a:lnSpc>
                <a:spcPct val="227777"/>
              </a:lnSpc>
              <a:spcBef>
                <a:spcPts val="0"/>
              </a:spcBef>
              <a:spcAft>
                <a:spcPts val="0"/>
              </a:spcAft>
              <a:buClr>
                <a:schemeClr val="accent1"/>
              </a:buClr>
              <a:buSzPct val="50000"/>
              <a:buNone/>
            </a:pPr>
            <a:r>
              <a:rPr lang="en-GB"/>
              <a:t>Why is Home-Start needed?</a:t>
            </a:r>
            <a:endParaRPr/>
          </a:p>
        </p:txBody>
      </p:sp>
      <p:sp>
        <p:nvSpPr>
          <p:cNvPr id="123" name="Google Shape;123;p50"/>
          <p:cNvSpPr txBox="1">
            <a:spLocks noGrp="1"/>
          </p:cNvSpPr>
          <p:nvPr>
            <p:ph type="body" idx="1"/>
          </p:nvPr>
        </p:nvSpPr>
        <p:spPr>
          <a:xfrm>
            <a:off x="515938" y="1700403"/>
            <a:ext cx="10837862" cy="4032250"/>
          </a:xfrm>
          <a:prstGeom prst="rect">
            <a:avLst/>
          </a:prstGeom>
          <a:noFill/>
          <a:ln>
            <a:noFill/>
          </a:ln>
        </p:spPr>
        <p:txBody>
          <a:bodyPr spcFirstLastPara="1" wrap="square" lIns="0" tIns="45700" rIns="91425" bIns="45700" anchor="t" anchorCtr="0">
            <a:normAutofit fontScale="92500"/>
          </a:bodyPr>
          <a:lstStyle/>
          <a:p>
            <a:pPr marL="457200" lvl="0" indent="-320040" algn="l" rtl="0">
              <a:lnSpc>
                <a:spcPct val="90000"/>
              </a:lnSpc>
              <a:spcBef>
                <a:spcPts val="1000"/>
              </a:spcBef>
              <a:spcAft>
                <a:spcPts val="0"/>
              </a:spcAft>
              <a:buClr>
                <a:schemeClr val="dk1"/>
              </a:buClr>
              <a:buSzPct val="64864"/>
              <a:buChar char="•"/>
            </a:pPr>
            <a:r>
              <a:rPr lang="en-GB"/>
              <a:t>Isolation – rural isolation, social isolation, loneliness</a:t>
            </a:r>
            <a:endParaRPr/>
          </a:p>
          <a:p>
            <a:pPr marL="457200" lvl="0" indent="-320040" algn="l" rtl="0">
              <a:lnSpc>
                <a:spcPct val="90000"/>
              </a:lnSpc>
              <a:spcBef>
                <a:spcPts val="1000"/>
              </a:spcBef>
              <a:spcAft>
                <a:spcPts val="0"/>
              </a:spcAft>
              <a:buClr>
                <a:schemeClr val="dk1"/>
              </a:buClr>
              <a:buSzPct val="64864"/>
              <a:buChar char="•"/>
            </a:pPr>
            <a:r>
              <a:rPr lang="en-GB"/>
              <a:t>Physical or mental illness – of parent, child or relative</a:t>
            </a:r>
            <a:endParaRPr/>
          </a:p>
          <a:p>
            <a:pPr marL="457200" lvl="0" indent="-320040" algn="l" rtl="0">
              <a:lnSpc>
                <a:spcPct val="90000"/>
              </a:lnSpc>
              <a:spcBef>
                <a:spcPts val="1000"/>
              </a:spcBef>
              <a:spcAft>
                <a:spcPts val="0"/>
              </a:spcAft>
              <a:buClr>
                <a:schemeClr val="dk1"/>
              </a:buClr>
              <a:buSzPct val="64864"/>
              <a:buChar char="•"/>
            </a:pPr>
            <a:r>
              <a:rPr lang="en-GB"/>
              <a:t>Relationship difficulties – bereavement, breakdown, legal disputes, domestic abuse</a:t>
            </a:r>
            <a:endParaRPr/>
          </a:p>
          <a:p>
            <a:pPr marL="457200" lvl="0" indent="-320040" algn="l" rtl="0">
              <a:lnSpc>
                <a:spcPct val="90000"/>
              </a:lnSpc>
              <a:spcBef>
                <a:spcPts val="1000"/>
              </a:spcBef>
              <a:spcAft>
                <a:spcPts val="0"/>
              </a:spcAft>
              <a:buClr>
                <a:schemeClr val="dk1"/>
              </a:buClr>
              <a:buSzPct val="64864"/>
              <a:buChar char="•"/>
            </a:pPr>
            <a:r>
              <a:rPr lang="en-GB"/>
              <a:t>Housing problems – overcrowded accommodation, unfit housing conditions, temporary accommodation or refuge</a:t>
            </a:r>
            <a:endParaRPr/>
          </a:p>
          <a:p>
            <a:pPr marL="457200" lvl="0" indent="-320040" algn="l" rtl="0">
              <a:lnSpc>
                <a:spcPct val="90000"/>
              </a:lnSpc>
              <a:spcBef>
                <a:spcPts val="1000"/>
              </a:spcBef>
              <a:spcAft>
                <a:spcPts val="0"/>
              </a:spcAft>
              <a:buClr>
                <a:schemeClr val="dk1"/>
              </a:buClr>
              <a:buSzPct val="64864"/>
              <a:buChar char="•"/>
            </a:pPr>
            <a:r>
              <a:rPr lang="en-GB"/>
              <a:t>Parenting issues – young parent, single parent, several young children or multiple births</a:t>
            </a:r>
            <a:endParaRPr/>
          </a:p>
          <a:p>
            <a:pPr marL="457200" lvl="0" indent="-320040" algn="l" rtl="0">
              <a:lnSpc>
                <a:spcPct val="90000"/>
              </a:lnSpc>
              <a:spcBef>
                <a:spcPts val="1000"/>
              </a:spcBef>
              <a:spcAft>
                <a:spcPts val="0"/>
              </a:spcAft>
              <a:buClr>
                <a:schemeClr val="dk1"/>
              </a:buClr>
              <a:buSzPct val="64864"/>
              <a:buChar char="•"/>
            </a:pPr>
            <a:r>
              <a:rPr lang="en-GB"/>
              <a:t>Addictions – drink, drugs or gambling</a:t>
            </a:r>
            <a:endParaRPr/>
          </a:p>
          <a:p>
            <a:pPr marL="457200" lvl="0" indent="-320040" algn="l" rtl="0">
              <a:lnSpc>
                <a:spcPct val="90000"/>
              </a:lnSpc>
              <a:spcBef>
                <a:spcPts val="1000"/>
              </a:spcBef>
              <a:spcAft>
                <a:spcPts val="0"/>
              </a:spcAft>
              <a:buClr>
                <a:schemeClr val="dk1"/>
              </a:buClr>
              <a:buSzPct val="64864"/>
              <a:buChar char="•"/>
            </a:pPr>
            <a:r>
              <a:rPr lang="en-GB"/>
              <a:t>Financial difficulties – debt, employment problems, redundancy</a:t>
            </a:r>
            <a:endParaRPr/>
          </a:p>
          <a:p>
            <a:pPr marL="457200" lvl="0" indent="-320040" algn="l" rtl="0">
              <a:lnSpc>
                <a:spcPct val="90000"/>
              </a:lnSpc>
              <a:spcBef>
                <a:spcPts val="1000"/>
              </a:spcBef>
              <a:spcAft>
                <a:spcPts val="0"/>
              </a:spcAft>
              <a:buClr>
                <a:schemeClr val="dk1"/>
              </a:buClr>
              <a:buSzPct val="64864"/>
              <a:buChar char="•"/>
            </a:pPr>
            <a:r>
              <a:rPr lang="en-GB"/>
              <a:t>Discrimination or prejudice – harassment </a:t>
            </a:r>
            <a:endParaRPr/>
          </a:p>
        </p:txBody>
      </p:sp>
      <p:sp>
        <p:nvSpPr>
          <p:cNvPr id="124" name="Google Shape;124;p50"/>
          <p:cNvSpPr txBox="1">
            <a:spLocks noGrp="1"/>
          </p:cNvSpPr>
          <p:nvPr>
            <p:ph type="sldNum" idx="12"/>
          </p:nvPr>
        </p:nvSpPr>
        <p:spPr>
          <a:xfrm>
            <a:off x="515938" y="6301740"/>
            <a:ext cx="246062" cy="213348"/>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SzPts val="800"/>
              <a:buNone/>
            </a:pPr>
            <a:fld id="{00000000-1234-1234-1234-123412341234}" type="slidenum">
              <a:rPr lang="en-GB"/>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500"/>
                                        <p:tgtEl>
                                          <p:spTgt spid="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 calcmode="lin" valueType="num">
                                      <p:cBhvr additive="base">
                                        <p:cTn id="12" dur="500"/>
                                        <p:tgtEl>
                                          <p:spTgt spid="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 calcmode="lin" valueType="num">
                                      <p:cBhvr additive="base">
                                        <p:cTn id="17" dur="500"/>
                                        <p:tgtEl>
                                          <p:spTgt spid="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 calcmode="lin" valueType="num">
                                      <p:cBhvr additive="base">
                                        <p:cTn id="22" dur="500"/>
                                        <p:tgtEl>
                                          <p:spTgt spid="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3">
                                            <p:txEl>
                                              <p:pRg st="4" end="4"/>
                                            </p:txEl>
                                          </p:spTgt>
                                        </p:tgtEl>
                                        <p:attrNameLst>
                                          <p:attrName>style.visibility</p:attrName>
                                        </p:attrNameLst>
                                      </p:cBhvr>
                                      <p:to>
                                        <p:strVal val="visible"/>
                                      </p:to>
                                    </p:set>
                                    <p:anim calcmode="lin" valueType="num">
                                      <p:cBhvr additive="base">
                                        <p:cTn id="27" dur="500"/>
                                        <p:tgtEl>
                                          <p:spTgt spid="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3">
                                            <p:txEl>
                                              <p:pRg st="5" end="5"/>
                                            </p:txEl>
                                          </p:spTgt>
                                        </p:tgtEl>
                                        <p:attrNameLst>
                                          <p:attrName>style.visibility</p:attrName>
                                        </p:attrNameLst>
                                      </p:cBhvr>
                                      <p:to>
                                        <p:strVal val="visible"/>
                                      </p:to>
                                    </p:set>
                                    <p:anim calcmode="lin" valueType="num">
                                      <p:cBhvr additive="base">
                                        <p:cTn id="32" dur="500"/>
                                        <p:tgtEl>
                                          <p:spTgt spid="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
                                            <p:txEl>
                                              <p:pRg st="6" end="6"/>
                                            </p:txEl>
                                          </p:spTgt>
                                        </p:tgtEl>
                                        <p:attrNameLst>
                                          <p:attrName>style.visibility</p:attrName>
                                        </p:attrNameLst>
                                      </p:cBhvr>
                                      <p:to>
                                        <p:strVal val="visible"/>
                                      </p:to>
                                    </p:set>
                                    <p:anim calcmode="lin" valueType="num">
                                      <p:cBhvr additive="base">
                                        <p:cTn id="37" dur="500"/>
                                        <p:tgtEl>
                                          <p:spTgt spid="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3">
                                            <p:txEl>
                                              <p:pRg st="7" end="7"/>
                                            </p:txEl>
                                          </p:spTgt>
                                        </p:tgtEl>
                                        <p:attrNameLst>
                                          <p:attrName>style.visibility</p:attrName>
                                        </p:attrNameLst>
                                      </p:cBhvr>
                                      <p:to>
                                        <p:strVal val="visible"/>
                                      </p:to>
                                    </p:set>
                                    <p:anim calcmode="lin" valueType="num">
                                      <p:cBhvr additive="base">
                                        <p:cTn id="42" dur="500"/>
                                        <p:tgtEl>
                                          <p:spTgt spid="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Home Start">
      <a:dk1>
        <a:srgbClr val="000000"/>
      </a:dk1>
      <a:lt1>
        <a:srgbClr val="FFFFFF"/>
      </a:lt1>
      <a:dk2>
        <a:srgbClr val="44546A"/>
      </a:dk2>
      <a:lt2>
        <a:srgbClr val="E7E6E6"/>
      </a:lt2>
      <a:accent1>
        <a:srgbClr val="500778"/>
      </a:accent1>
      <a:accent2>
        <a:srgbClr val="E35205"/>
      </a:accent2>
      <a:accent3>
        <a:srgbClr val="DB0A5B"/>
      </a:accent3>
      <a:accent4>
        <a:srgbClr val="FFA300"/>
      </a:accent4>
      <a:accent5>
        <a:srgbClr val="00B0B9"/>
      </a:accent5>
      <a:accent6>
        <a:srgbClr val="BFBFB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1929</Words>
  <Application>Microsoft Macintosh PowerPoint</Application>
  <PresentationFormat>Widescreen</PresentationFormat>
  <Paragraphs>295</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1_Office Theme</vt:lpstr>
      <vt:lpstr>Introduction to   Home-Start</vt:lpstr>
      <vt:lpstr>Home-Start UK Approach</vt:lpstr>
      <vt:lpstr>Home-Start UK</vt:lpstr>
      <vt:lpstr>Home-Start Worldwide</vt:lpstr>
      <vt:lpstr>Home-Start South Warwickshire</vt:lpstr>
      <vt:lpstr>PowerPoint Presentation</vt:lpstr>
      <vt:lpstr>Our Local Home-Start Team</vt:lpstr>
      <vt:lpstr>Our Local Home-Start Team cont…</vt:lpstr>
      <vt:lpstr>Why is Home-Start needed?</vt:lpstr>
      <vt:lpstr>Local Needs</vt:lpstr>
      <vt:lpstr>HSSW Services – 1-2-1 Home Visiting</vt:lpstr>
      <vt:lpstr>HSSW Services – Postnatal groups</vt:lpstr>
      <vt:lpstr>HSSW Services - PEEP</vt:lpstr>
      <vt:lpstr>HSSW Services – Freedom Programme</vt:lpstr>
      <vt:lpstr>HSSW Services – Speech And Language Therapy (SALT)</vt:lpstr>
      <vt:lpstr>HSSW Services – Mum 2 Mum Support</vt:lpstr>
      <vt:lpstr>Home-Start…</vt:lpstr>
      <vt:lpstr>What help can a Home-Start Volunteer offer?</vt:lpstr>
      <vt:lpstr>Short-term benefits of Home-Start support</vt:lpstr>
      <vt:lpstr>Long-term benefits of Home-Start support</vt:lpstr>
      <vt:lpstr>Volunteer Journey: First Steps </vt:lpstr>
      <vt:lpstr>Volunteer Journey Continued… </vt:lpstr>
      <vt:lpstr>Other Types of Support for Volunteers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Home-Start</dc:title>
  <dc:creator>Grace</dc:creator>
  <cp:lastModifiedBy>Emma Gurdag</cp:lastModifiedBy>
  <cp:revision>1</cp:revision>
  <dcterms:created xsi:type="dcterms:W3CDTF">2019-08-23T09:03:03Z</dcterms:created>
  <dcterms:modified xsi:type="dcterms:W3CDTF">2024-05-02T11:07:38Z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0x010100F0F8080A9E4A634A856641FEF6623A69</vt:lpwstr>
  </property>
</Properties>
</file>