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65" r:id="rId2"/>
    <p:sldId id="393" r:id="rId3"/>
    <p:sldId id="266" r:id="rId4"/>
    <p:sldId id="267" r:id="rId5"/>
    <p:sldId id="275" r:id="rId6"/>
    <p:sldId id="257" r:id="rId7"/>
    <p:sldId id="400" r:id="rId8"/>
    <p:sldId id="398" r:id="rId9"/>
    <p:sldId id="395" r:id="rId10"/>
    <p:sldId id="399" r:id="rId11"/>
    <p:sldId id="276" r:id="rId12"/>
    <p:sldId id="339" r:id="rId13"/>
    <p:sldId id="334" r:id="rId14"/>
    <p:sldId id="384" r:id="rId15"/>
    <p:sldId id="392" r:id="rId16"/>
    <p:sldId id="396" r:id="rId17"/>
    <p:sldId id="39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3E7760-5C40-4148-A99F-2647880A1B24}" v="1" dt="2023-10-18T09:08:03.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86" autoAdjust="0"/>
    <p:restoredTop sz="79475" autoAdjust="0"/>
  </p:normalViewPr>
  <p:slideViewPr>
    <p:cSldViewPr snapToGrid="0" snapToObjects="1">
      <p:cViewPr varScale="1">
        <p:scale>
          <a:sx n="82" d="100"/>
          <a:sy n="82" d="100"/>
        </p:scale>
        <p:origin x="1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FEC2DC-D019-4D85-BACB-D34ADD0560A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0EAE011-11ED-4725-B64B-774E1170D785}">
      <dgm:prSet/>
      <dgm:spPr/>
      <dgm:t>
        <a:bodyPr/>
        <a:lstStyle/>
        <a:p>
          <a:pPr rtl="0"/>
          <a:r>
            <a:rPr lang="en-GB" dirty="0"/>
            <a:t>Parenting doesn’t always go how parents want it to. Sometimes it is exhausting, or a hassle, or a thankless task</a:t>
          </a:r>
        </a:p>
      </dgm:t>
    </dgm:pt>
    <dgm:pt modelId="{1B460B00-A75C-4D40-B9E5-65E0DFEDB679}" type="parTrans" cxnId="{261ABAD4-39AE-4537-B489-55A7376A0E3F}">
      <dgm:prSet/>
      <dgm:spPr/>
      <dgm:t>
        <a:bodyPr/>
        <a:lstStyle/>
        <a:p>
          <a:endParaRPr lang="en-US"/>
        </a:p>
      </dgm:t>
    </dgm:pt>
    <dgm:pt modelId="{130DA506-6AFD-4B90-82A2-F62F07613691}" type="sibTrans" cxnId="{261ABAD4-39AE-4537-B489-55A7376A0E3F}">
      <dgm:prSet/>
      <dgm:spPr/>
      <dgm:t>
        <a:bodyPr/>
        <a:lstStyle/>
        <a:p>
          <a:endParaRPr lang="en-US"/>
        </a:p>
      </dgm:t>
    </dgm:pt>
    <dgm:pt modelId="{67B17793-95C4-45B3-B448-5DBC3776AB78}">
      <dgm:prSet/>
      <dgm:spPr/>
      <dgm:t>
        <a:bodyPr/>
        <a:lstStyle/>
        <a:p>
          <a:pPr rtl="0"/>
          <a:r>
            <a:rPr lang="en-GB" dirty="0"/>
            <a:t>Sometimes parents might blame themselves, their child or someone else when things are challenging</a:t>
          </a:r>
        </a:p>
      </dgm:t>
    </dgm:pt>
    <dgm:pt modelId="{C1F10808-931C-430A-B8F3-D56BDD1DCBBF}" type="parTrans" cxnId="{6F163B1A-B48B-43AA-888A-C17A797AFFC4}">
      <dgm:prSet/>
      <dgm:spPr/>
      <dgm:t>
        <a:bodyPr/>
        <a:lstStyle/>
        <a:p>
          <a:endParaRPr lang="en-US"/>
        </a:p>
      </dgm:t>
    </dgm:pt>
    <dgm:pt modelId="{E1732B0C-C885-4680-A97A-4DFED79B2542}" type="sibTrans" cxnId="{6F163B1A-B48B-43AA-888A-C17A797AFFC4}">
      <dgm:prSet/>
      <dgm:spPr/>
      <dgm:t>
        <a:bodyPr/>
        <a:lstStyle/>
        <a:p>
          <a:endParaRPr lang="en-US"/>
        </a:p>
      </dgm:t>
    </dgm:pt>
    <dgm:pt modelId="{4131B898-914D-4A9D-A7BA-7F23582CCFAB}">
      <dgm:prSet/>
      <dgm:spPr/>
      <dgm:t>
        <a:bodyPr/>
        <a:lstStyle/>
        <a:p>
          <a:pPr rtl="0"/>
          <a:r>
            <a:rPr lang="en-GB" dirty="0"/>
            <a:t>It’s hard to navigate all the advice and information available, especially when parents are running on empty</a:t>
          </a:r>
        </a:p>
      </dgm:t>
    </dgm:pt>
    <dgm:pt modelId="{CD4E8E65-163F-4588-B981-ABA34836A548}" type="parTrans" cxnId="{9BC67BBD-E072-4888-A320-9538927DE554}">
      <dgm:prSet/>
      <dgm:spPr/>
      <dgm:t>
        <a:bodyPr/>
        <a:lstStyle/>
        <a:p>
          <a:endParaRPr lang="en-US"/>
        </a:p>
      </dgm:t>
    </dgm:pt>
    <dgm:pt modelId="{D71DB1D9-4340-4F7C-B527-5661DDBC7FD7}" type="sibTrans" cxnId="{9BC67BBD-E072-4888-A320-9538927DE554}">
      <dgm:prSet/>
      <dgm:spPr/>
      <dgm:t>
        <a:bodyPr/>
        <a:lstStyle/>
        <a:p>
          <a:endParaRPr lang="en-US"/>
        </a:p>
      </dgm:t>
    </dgm:pt>
    <dgm:pt modelId="{6B8D1910-DA20-459A-90C0-FC90DC2D31D1}">
      <dgm:prSet/>
      <dgm:spPr/>
      <dgm:t>
        <a:bodyPr/>
        <a:lstStyle/>
        <a:p>
          <a:pPr rtl="0"/>
          <a:r>
            <a:rPr lang="en-GB" dirty="0"/>
            <a:t>Poverty, mental illness, domestic abuse, bereavement, physical illness, disability and relationship breakdowns can all impact significantly on parents</a:t>
          </a:r>
        </a:p>
      </dgm:t>
    </dgm:pt>
    <dgm:pt modelId="{94A61409-057B-4848-8BEA-044B006D3E46}" type="parTrans" cxnId="{22B15810-911A-46B1-8D81-7815B1850051}">
      <dgm:prSet/>
      <dgm:spPr/>
      <dgm:t>
        <a:bodyPr/>
        <a:lstStyle/>
        <a:p>
          <a:endParaRPr lang="en-US"/>
        </a:p>
      </dgm:t>
    </dgm:pt>
    <dgm:pt modelId="{4EB37D31-07D7-4DD7-AF2E-6696E771134A}" type="sibTrans" cxnId="{22B15810-911A-46B1-8D81-7815B1850051}">
      <dgm:prSet/>
      <dgm:spPr/>
      <dgm:t>
        <a:bodyPr/>
        <a:lstStyle/>
        <a:p>
          <a:endParaRPr lang="en-US"/>
        </a:p>
      </dgm:t>
    </dgm:pt>
    <dgm:pt modelId="{ACA89C8A-2283-48CC-9D57-29787E5F75F8}" type="pres">
      <dgm:prSet presAssocID="{70FEC2DC-D019-4D85-BACB-D34ADD0560AC}" presName="diagram" presStyleCnt="0">
        <dgm:presLayoutVars>
          <dgm:dir/>
          <dgm:resizeHandles val="exact"/>
        </dgm:presLayoutVars>
      </dgm:prSet>
      <dgm:spPr/>
    </dgm:pt>
    <dgm:pt modelId="{4180B428-5693-4C94-9019-6C1F91534BAA}" type="pres">
      <dgm:prSet presAssocID="{70EAE011-11ED-4725-B64B-774E1170D785}" presName="node" presStyleLbl="node1" presStyleIdx="0" presStyleCnt="4" custLinFactNeighborX="-3255" custLinFactNeighborY="-28">
        <dgm:presLayoutVars>
          <dgm:bulletEnabled val="1"/>
        </dgm:presLayoutVars>
      </dgm:prSet>
      <dgm:spPr>
        <a:prstGeom prst="roundRect">
          <a:avLst/>
        </a:prstGeom>
      </dgm:spPr>
    </dgm:pt>
    <dgm:pt modelId="{83836548-BB88-4D70-865F-E0995B8D5DCB}" type="pres">
      <dgm:prSet presAssocID="{130DA506-6AFD-4B90-82A2-F62F07613691}" presName="sibTrans" presStyleCnt="0"/>
      <dgm:spPr/>
    </dgm:pt>
    <dgm:pt modelId="{08C813E9-29BB-41F2-A876-9B941DF72CC3}" type="pres">
      <dgm:prSet presAssocID="{6B8D1910-DA20-459A-90C0-FC90DC2D31D1}" presName="node" presStyleLbl="node1" presStyleIdx="1" presStyleCnt="4" custLinFactNeighborX="1790" custLinFactNeighborY="-1654">
        <dgm:presLayoutVars>
          <dgm:bulletEnabled val="1"/>
        </dgm:presLayoutVars>
      </dgm:prSet>
      <dgm:spPr>
        <a:prstGeom prst="roundRect">
          <a:avLst/>
        </a:prstGeom>
      </dgm:spPr>
    </dgm:pt>
    <dgm:pt modelId="{9F5643CF-C5C2-41C4-A125-9C6DD392161A}" type="pres">
      <dgm:prSet presAssocID="{4EB37D31-07D7-4DD7-AF2E-6696E771134A}" presName="sibTrans" presStyleCnt="0"/>
      <dgm:spPr/>
    </dgm:pt>
    <dgm:pt modelId="{4C2639FD-5A86-45AF-A4F7-23FF811ECAF9}" type="pres">
      <dgm:prSet presAssocID="{67B17793-95C4-45B3-B448-5DBC3776AB78}" presName="node" presStyleLbl="node1" presStyleIdx="2" presStyleCnt="4" custLinFactY="15415" custLinFactNeighborX="-447" custLinFactNeighborY="100000">
        <dgm:presLayoutVars>
          <dgm:bulletEnabled val="1"/>
        </dgm:presLayoutVars>
      </dgm:prSet>
      <dgm:spPr>
        <a:prstGeom prst="roundRect">
          <a:avLst/>
        </a:prstGeom>
      </dgm:spPr>
    </dgm:pt>
    <dgm:pt modelId="{59812BF4-3386-4F89-9A5D-2E1A15E73B3B}" type="pres">
      <dgm:prSet presAssocID="{E1732B0C-C885-4680-A97A-4DFED79B2542}" presName="sibTrans" presStyleCnt="0"/>
      <dgm:spPr/>
    </dgm:pt>
    <dgm:pt modelId="{14E887E3-F63B-4A8B-8EA0-89B551966690}" type="pres">
      <dgm:prSet presAssocID="{4131B898-914D-4A9D-A7BA-7F23582CCFAB}" presName="node" presStyleLbl="node1" presStyleIdx="3" presStyleCnt="4">
        <dgm:presLayoutVars>
          <dgm:bulletEnabled val="1"/>
        </dgm:presLayoutVars>
      </dgm:prSet>
      <dgm:spPr>
        <a:prstGeom prst="roundRect">
          <a:avLst/>
        </a:prstGeom>
      </dgm:spPr>
    </dgm:pt>
  </dgm:ptLst>
  <dgm:cxnLst>
    <dgm:cxn modelId="{22B15810-911A-46B1-8D81-7815B1850051}" srcId="{70FEC2DC-D019-4D85-BACB-D34ADD0560AC}" destId="{6B8D1910-DA20-459A-90C0-FC90DC2D31D1}" srcOrd="1" destOrd="0" parTransId="{94A61409-057B-4848-8BEA-044B006D3E46}" sibTransId="{4EB37D31-07D7-4DD7-AF2E-6696E771134A}"/>
    <dgm:cxn modelId="{6F163B1A-B48B-43AA-888A-C17A797AFFC4}" srcId="{70FEC2DC-D019-4D85-BACB-D34ADD0560AC}" destId="{67B17793-95C4-45B3-B448-5DBC3776AB78}" srcOrd="2" destOrd="0" parTransId="{C1F10808-931C-430A-B8F3-D56BDD1DCBBF}" sibTransId="{E1732B0C-C885-4680-A97A-4DFED79B2542}"/>
    <dgm:cxn modelId="{C0A2A883-0966-4449-A168-24809A1A39DA}" type="presOf" srcId="{70EAE011-11ED-4725-B64B-774E1170D785}" destId="{4180B428-5693-4C94-9019-6C1F91534BAA}" srcOrd="0" destOrd="0" presId="urn:microsoft.com/office/officeart/2005/8/layout/default"/>
    <dgm:cxn modelId="{FEB49187-9DD9-408A-B8D4-1147571CA2A8}" type="presOf" srcId="{4131B898-914D-4A9D-A7BA-7F23582CCFAB}" destId="{14E887E3-F63B-4A8B-8EA0-89B551966690}" srcOrd="0" destOrd="0" presId="urn:microsoft.com/office/officeart/2005/8/layout/default"/>
    <dgm:cxn modelId="{FD7BFE8E-F985-4544-A862-6787950213D5}" type="presOf" srcId="{6B8D1910-DA20-459A-90C0-FC90DC2D31D1}" destId="{08C813E9-29BB-41F2-A876-9B941DF72CC3}" srcOrd="0" destOrd="0" presId="urn:microsoft.com/office/officeart/2005/8/layout/default"/>
    <dgm:cxn modelId="{71738695-7DAC-4EEC-B34B-F467C4FBFAE6}" type="presOf" srcId="{67B17793-95C4-45B3-B448-5DBC3776AB78}" destId="{4C2639FD-5A86-45AF-A4F7-23FF811ECAF9}" srcOrd="0" destOrd="0" presId="urn:microsoft.com/office/officeart/2005/8/layout/default"/>
    <dgm:cxn modelId="{9BC67BBD-E072-4888-A320-9538927DE554}" srcId="{70FEC2DC-D019-4D85-BACB-D34ADD0560AC}" destId="{4131B898-914D-4A9D-A7BA-7F23582CCFAB}" srcOrd="3" destOrd="0" parTransId="{CD4E8E65-163F-4588-B981-ABA34836A548}" sibTransId="{D71DB1D9-4340-4F7C-B527-5661DDBC7FD7}"/>
    <dgm:cxn modelId="{261ABAD4-39AE-4537-B489-55A7376A0E3F}" srcId="{70FEC2DC-D019-4D85-BACB-D34ADD0560AC}" destId="{70EAE011-11ED-4725-B64B-774E1170D785}" srcOrd="0" destOrd="0" parTransId="{1B460B00-A75C-4D40-B9E5-65E0DFEDB679}" sibTransId="{130DA506-6AFD-4B90-82A2-F62F07613691}"/>
    <dgm:cxn modelId="{C71AC7E7-D014-491C-BE6E-545A7577EEA0}" type="presOf" srcId="{70FEC2DC-D019-4D85-BACB-D34ADD0560AC}" destId="{ACA89C8A-2283-48CC-9D57-29787E5F75F8}" srcOrd="0" destOrd="0" presId="urn:microsoft.com/office/officeart/2005/8/layout/default"/>
    <dgm:cxn modelId="{AAA80F6E-26A8-410B-9048-EDEF3FA57F86}" type="presParOf" srcId="{ACA89C8A-2283-48CC-9D57-29787E5F75F8}" destId="{4180B428-5693-4C94-9019-6C1F91534BAA}" srcOrd="0" destOrd="0" presId="urn:microsoft.com/office/officeart/2005/8/layout/default"/>
    <dgm:cxn modelId="{27FE4C1F-D964-4ECC-93FA-73DF58497BC7}" type="presParOf" srcId="{ACA89C8A-2283-48CC-9D57-29787E5F75F8}" destId="{83836548-BB88-4D70-865F-E0995B8D5DCB}" srcOrd="1" destOrd="0" presId="urn:microsoft.com/office/officeart/2005/8/layout/default"/>
    <dgm:cxn modelId="{694DF3A7-D34E-4081-8A74-DD9C2A91F029}" type="presParOf" srcId="{ACA89C8A-2283-48CC-9D57-29787E5F75F8}" destId="{08C813E9-29BB-41F2-A876-9B941DF72CC3}" srcOrd="2" destOrd="0" presId="urn:microsoft.com/office/officeart/2005/8/layout/default"/>
    <dgm:cxn modelId="{EF8FB6A4-6824-48F9-89A8-65A7BFCF2571}" type="presParOf" srcId="{ACA89C8A-2283-48CC-9D57-29787E5F75F8}" destId="{9F5643CF-C5C2-41C4-A125-9C6DD392161A}" srcOrd="3" destOrd="0" presId="urn:microsoft.com/office/officeart/2005/8/layout/default"/>
    <dgm:cxn modelId="{8F95A3BD-8AD2-4D28-B3CE-FCF44AB7DA90}" type="presParOf" srcId="{ACA89C8A-2283-48CC-9D57-29787E5F75F8}" destId="{4C2639FD-5A86-45AF-A4F7-23FF811ECAF9}" srcOrd="4" destOrd="0" presId="urn:microsoft.com/office/officeart/2005/8/layout/default"/>
    <dgm:cxn modelId="{722144E5-2000-4AD6-B0DF-EA24F5BA23B9}" type="presParOf" srcId="{ACA89C8A-2283-48CC-9D57-29787E5F75F8}" destId="{59812BF4-3386-4F89-9A5D-2E1A15E73B3B}" srcOrd="5" destOrd="0" presId="urn:microsoft.com/office/officeart/2005/8/layout/default"/>
    <dgm:cxn modelId="{DB2FC3C6-B62B-41F2-B81E-63893837084D}" type="presParOf" srcId="{ACA89C8A-2283-48CC-9D57-29787E5F75F8}" destId="{14E887E3-F63B-4A8B-8EA0-89B551966690}"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0B428-5693-4C94-9019-6C1F91534BAA}">
      <dsp:nvSpPr>
        <dsp:cNvPr id="0" name=""/>
        <dsp:cNvSpPr/>
      </dsp:nvSpPr>
      <dsp:spPr>
        <a:xfrm>
          <a:off x="1311783" y="9"/>
          <a:ext cx="3976741" cy="23860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dirty="0"/>
            <a:t>Parenting doesn’t always go how parents want it to. Sometimes it is exhausting, or a hassle, or a thankless task</a:t>
          </a:r>
        </a:p>
      </dsp:txBody>
      <dsp:txXfrm>
        <a:off x="1428260" y="116486"/>
        <a:ext cx="3743787" cy="2153091"/>
      </dsp:txXfrm>
    </dsp:sp>
    <dsp:sp modelId="{08C813E9-29BB-41F2-A876-9B941DF72CC3}">
      <dsp:nvSpPr>
        <dsp:cNvPr id="0" name=""/>
        <dsp:cNvSpPr/>
      </dsp:nvSpPr>
      <dsp:spPr>
        <a:xfrm>
          <a:off x="5886825" y="0"/>
          <a:ext cx="3976741" cy="238604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dirty="0"/>
            <a:t>Poverty, mental illness, domestic abuse, bereavement, physical illness, disability and relationship breakdowns can all impact significantly on parents</a:t>
          </a:r>
        </a:p>
      </dsp:txBody>
      <dsp:txXfrm>
        <a:off x="6003302" y="116477"/>
        <a:ext cx="3743787" cy="2153091"/>
      </dsp:txXfrm>
    </dsp:sp>
    <dsp:sp modelId="{4C2639FD-5A86-45AF-A4F7-23FF811ECAF9}">
      <dsp:nvSpPr>
        <dsp:cNvPr id="0" name=""/>
        <dsp:cNvSpPr/>
      </dsp:nvSpPr>
      <dsp:spPr>
        <a:xfrm>
          <a:off x="1423450" y="2785074"/>
          <a:ext cx="3976741" cy="238604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dirty="0"/>
            <a:t>Sometimes parents might blame themselves, their child or someone else when things are challenging</a:t>
          </a:r>
        </a:p>
      </dsp:txBody>
      <dsp:txXfrm>
        <a:off x="1539927" y="2901551"/>
        <a:ext cx="3743787" cy="2153091"/>
      </dsp:txXfrm>
    </dsp:sp>
    <dsp:sp modelId="{14E887E3-F63B-4A8B-8EA0-89B551966690}">
      <dsp:nvSpPr>
        <dsp:cNvPr id="0" name=""/>
        <dsp:cNvSpPr/>
      </dsp:nvSpPr>
      <dsp:spPr>
        <a:xfrm>
          <a:off x="5815642" y="2784397"/>
          <a:ext cx="3976741" cy="23860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dirty="0"/>
            <a:t>It’s hard to navigate all the advice and information available, especially when parents are running on empty</a:t>
          </a:r>
        </a:p>
      </dsp:txBody>
      <dsp:txXfrm>
        <a:off x="5932119" y="2900874"/>
        <a:ext cx="3743787" cy="215309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746029-9223-6345-9B26-63DDD285B970}" type="datetimeFigureOut">
              <a:rPr lang="en-US" smtClean="0"/>
              <a:t>10/26/23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9CF0C-ED0E-4646-8442-E7F3BC02CC99}" type="slidenum">
              <a:rPr lang="en-US" smtClean="0"/>
              <a:t>‹#›</a:t>
            </a:fld>
            <a:endParaRPr lang="en-US"/>
          </a:p>
        </p:txBody>
      </p:sp>
    </p:spTree>
    <p:extLst>
      <p:ext uri="{BB962C8B-B14F-4D97-AF65-F5344CB8AC3E}">
        <p14:creationId xmlns:p14="http://schemas.microsoft.com/office/powerpoint/2010/main" val="351702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mins</a:t>
            </a:r>
          </a:p>
          <a:p>
            <a:endParaRPr lang="en-GB" dirty="0"/>
          </a:p>
          <a:p>
            <a:r>
              <a:rPr lang="en-GB" dirty="0"/>
              <a:t>Introduce the topic and acknowledge that this is an extensive area of parenting support, and this session is intended to be an introduction to this in regards to the role of a 1-2-1 volunteer. Remind if there are any questions please ask. </a:t>
            </a:r>
          </a:p>
        </p:txBody>
      </p:sp>
      <p:sp>
        <p:nvSpPr>
          <p:cNvPr id="4" name="Slide Number Placeholder 3"/>
          <p:cNvSpPr>
            <a:spLocks noGrp="1"/>
          </p:cNvSpPr>
          <p:nvPr>
            <p:ph type="sldNum" sz="quarter" idx="5"/>
          </p:nvPr>
        </p:nvSpPr>
        <p:spPr/>
        <p:txBody>
          <a:bodyPr/>
          <a:lstStyle/>
          <a:p>
            <a:fld id="{34B9CF0C-ED0E-4646-8442-E7F3BC02CC99}" type="slidenum">
              <a:rPr lang="en-US" smtClean="0"/>
              <a:t>1</a:t>
            </a:fld>
            <a:endParaRPr lang="en-US"/>
          </a:p>
        </p:txBody>
      </p:sp>
    </p:spTree>
    <p:extLst>
      <p:ext uri="{BB962C8B-B14F-4D97-AF65-F5344CB8AC3E}">
        <p14:creationId xmlns:p14="http://schemas.microsoft.com/office/powerpoint/2010/main" val="129448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p:txBody>
      </p:sp>
      <p:sp>
        <p:nvSpPr>
          <p:cNvPr id="4" name="Slide Number Placeholder 3"/>
          <p:cNvSpPr>
            <a:spLocks noGrp="1"/>
          </p:cNvSpPr>
          <p:nvPr>
            <p:ph type="sldNum" sz="quarter" idx="5"/>
          </p:nvPr>
        </p:nvSpPr>
        <p:spPr/>
        <p:txBody>
          <a:bodyPr/>
          <a:lstStyle/>
          <a:p>
            <a:fld id="{34B9CF0C-ED0E-4646-8442-E7F3BC02CC99}" type="slidenum">
              <a:rPr lang="en-US" smtClean="0"/>
              <a:t>10</a:t>
            </a:fld>
            <a:endParaRPr lang="en-US"/>
          </a:p>
        </p:txBody>
      </p:sp>
    </p:spTree>
    <p:extLst>
      <p:ext uri="{BB962C8B-B14F-4D97-AF65-F5344CB8AC3E}">
        <p14:creationId xmlns:p14="http://schemas.microsoft.com/office/powerpoint/2010/main" val="5858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mins</a:t>
            </a:r>
          </a:p>
          <a:p>
            <a:endParaRPr lang="en-US" dirty="0"/>
          </a:p>
          <a:p>
            <a:r>
              <a:rPr lang="en-US" dirty="0"/>
              <a:t>This short video looks at the concept of toxic stress, what it is and how it can impact upon parents and parenting. The video is aimed at parents but is still very useful to the role of a volunteer. </a:t>
            </a:r>
            <a:r>
              <a:rPr lang="en-GB" b="0" i="0" dirty="0">
                <a:solidFill>
                  <a:srgbClr val="3A3A3A"/>
                </a:solidFill>
                <a:effectLst/>
                <a:latin typeface="proxima-nova"/>
              </a:rPr>
              <a:t>The video details more about what toxic stress is, how it can affect parents, and what they can do—both individually and in connection with the wider community.  Even when toxic stress is caused by things outside of parents control, like poverty, abuse, or racism, there are still ways both big and small that can help with coping. </a:t>
            </a:r>
          </a:p>
          <a:p>
            <a:endParaRPr lang="en-GB" b="0" i="0" dirty="0">
              <a:solidFill>
                <a:srgbClr val="3A3A3A"/>
              </a:solidFill>
              <a:effectLst/>
              <a:latin typeface="proxima-nova"/>
            </a:endParaRPr>
          </a:p>
          <a:p>
            <a:r>
              <a:rPr lang="en-GB" b="0" i="0" dirty="0">
                <a:solidFill>
                  <a:srgbClr val="3A3A3A"/>
                </a:solidFill>
                <a:effectLst/>
                <a:latin typeface="proxima-nova"/>
              </a:rPr>
              <a:t>Is toxic stress a concept volunteers have heard of before? What do they know about it? </a:t>
            </a:r>
            <a:endParaRPr lang="en-US" dirty="0"/>
          </a:p>
          <a:p>
            <a:endParaRPr lang="en-US" dirty="0"/>
          </a:p>
          <a:p>
            <a:r>
              <a:rPr lang="en-US" dirty="0"/>
              <a:t>Introduce the phrase ACE’s (Adverse Childhood Experiences). Have any of the volunteers heard of ACE’S?</a:t>
            </a:r>
          </a:p>
          <a:p>
            <a:endParaRPr lang="en-US" dirty="0"/>
          </a:p>
          <a:p>
            <a:r>
              <a:rPr lang="en-US" dirty="0"/>
              <a:t>Aces include things such as: </a:t>
            </a:r>
          </a:p>
          <a:p>
            <a:endParaRPr lang="en-US" dirty="0"/>
          </a:p>
          <a:p>
            <a:r>
              <a:rPr lang="en-US" dirty="0"/>
              <a:t>Physical and emotional abuse</a:t>
            </a:r>
          </a:p>
          <a:p>
            <a:r>
              <a:rPr lang="en-US" dirty="0"/>
              <a:t>Neglect</a:t>
            </a:r>
          </a:p>
          <a:p>
            <a:r>
              <a:rPr lang="en-US" dirty="0"/>
              <a:t>Care giver mental illness</a:t>
            </a:r>
          </a:p>
          <a:p>
            <a:r>
              <a:rPr lang="en-US" dirty="0"/>
              <a:t>Household violence</a:t>
            </a:r>
          </a:p>
          <a:p>
            <a:r>
              <a:rPr lang="en-US" dirty="0"/>
              <a:t>Sexual abuse</a:t>
            </a:r>
          </a:p>
          <a:p>
            <a:r>
              <a:rPr lang="en-US" dirty="0"/>
              <a:t>A family member going to prison</a:t>
            </a:r>
          </a:p>
          <a:p>
            <a:endParaRPr lang="en-US" dirty="0"/>
          </a:p>
          <a:p>
            <a:r>
              <a:rPr lang="en-US" dirty="0"/>
              <a:t>The more ACE’s a child experiences the more likely it is they will suffer from things like heart disease, diabetes, poorer educational achievement and substance abuse in later life. Children who are exposed to a lots of ACES and Toxic stress can have issues with behaviour in school, the ability to recognize and manage different emotions and the ability to form long lasting friendships. </a:t>
            </a:r>
          </a:p>
          <a:p>
            <a:endParaRPr lang="en-US" dirty="0"/>
          </a:p>
          <a:p>
            <a:r>
              <a:rPr lang="en-US" dirty="0"/>
              <a:t>A study in 2014 (Bellis et al, 2014), estimated that 47% of adults had experienced 1 ACE in their life, with 9% having experienced 4 or more. </a:t>
            </a:r>
          </a:p>
          <a:p>
            <a:endParaRPr lang="en-US" dirty="0"/>
          </a:p>
          <a:p>
            <a:r>
              <a:rPr lang="en-US" dirty="0"/>
              <a:t>Experiencing many ACES </a:t>
            </a:r>
            <a:r>
              <a:rPr lang="en-US" b="1" u="sng" dirty="0"/>
              <a:t>without</a:t>
            </a:r>
            <a:r>
              <a:rPr lang="en-US" dirty="0"/>
              <a:t> adult support can lead to toxic stress. </a:t>
            </a:r>
          </a:p>
          <a:p>
            <a:endParaRPr lang="en-US" dirty="0"/>
          </a:p>
          <a:p>
            <a:r>
              <a:rPr lang="en-US" dirty="0"/>
              <a:t>What can be done to help with ACES/Toxic Stress? </a:t>
            </a:r>
          </a:p>
          <a:p>
            <a:endParaRPr lang="en-US" dirty="0"/>
          </a:p>
          <a:p>
            <a:r>
              <a:rPr lang="en-US" dirty="0"/>
              <a:t>Professional Services such as CAMHS </a:t>
            </a:r>
          </a:p>
          <a:p>
            <a:r>
              <a:rPr lang="en-US" dirty="0"/>
              <a:t>Creating and sustaining nurturing, safe and secure relationships and environments for children and families</a:t>
            </a:r>
          </a:p>
          <a:p>
            <a:r>
              <a:rPr lang="en-US" dirty="0"/>
              <a:t>Relationships with loving and supportive adults</a:t>
            </a:r>
          </a:p>
          <a:p>
            <a:r>
              <a:rPr lang="en-US" dirty="0"/>
              <a:t>Talking and playing with children</a:t>
            </a:r>
          </a:p>
          <a:p>
            <a:r>
              <a:rPr lang="en-US" dirty="0"/>
              <a:t>Parents and carers focusing on managing their own stress</a:t>
            </a:r>
          </a:p>
          <a:p>
            <a:r>
              <a:rPr lang="en-US" dirty="0"/>
              <a:t>Wider social aspects such as improving access to healthcare, benefits and housing and well as increased support for victims of DA and parents with substance misuse issues</a:t>
            </a:r>
          </a:p>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8748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10 mins</a:t>
            </a:r>
          </a:p>
          <a:p>
            <a:endParaRPr lang="en-GB" dirty="0"/>
          </a:p>
          <a:p>
            <a:r>
              <a:rPr lang="en-GB" dirty="0"/>
              <a:t>Draw a gingerbread man shape. Split the group in to two smaller groups and ask to annotate the drawing in the following ways:</a:t>
            </a:r>
          </a:p>
          <a:p>
            <a:pPr marL="228600" indent="-228600">
              <a:buAutoNum type="arabicPeriod"/>
            </a:pPr>
            <a:r>
              <a:rPr lang="en-GB" dirty="0"/>
              <a:t>Arms and legs - Practical aspects of being a parent</a:t>
            </a:r>
          </a:p>
          <a:p>
            <a:pPr marL="228600" indent="-228600">
              <a:buAutoNum type="arabicPeriod"/>
            </a:pPr>
            <a:r>
              <a:rPr lang="en-GB" dirty="0"/>
              <a:t>Torso - Responsibilities of being a parents</a:t>
            </a:r>
          </a:p>
          <a:p>
            <a:pPr marL="228600" indent="-228600">
              <a:buAutoNum type="arabicPeriod"/>
            </a:pPr>
            <a:r>
              <a:rPr lang="en-GB" dirty="0"/>
              <a:t>Heart and head - Emotions involved in being a parent</a:t>
            </a:r>
          </a:p>
          <a:p>
            <a:pPr marL="228600" indent="-228600">
              <a:buAutoNum type="arabicPeriod"/>
            </a:pPr>
            <a:r>
              <a:rPr lang="en-GB" dirty="0"/>
              <a:t>Around the outside of the outline - Outside influences and pressures</a:t>
            </a:r>
          </a:p>
          <a:p>
            <a:pPr marL="228600" indent="-228600">
              <a:buAutoNum type="arabicPeriod"/>
            </a:pPr>
            <a:endParaRPr lang="en-GB" dirty="0"/>
          </a:p>
          <a:p>
            <a:pPr marL="0" indent="0">
              <a:buNone/>
            </a:pPr>
            <a:r>
              <a:rPr lang="en-GB" dirty="0"/>
              <a:t>Lead discussion about how HS volunteers can do to support parents. Conclude by reminding volunteers that HSSW:</a:t>
            </a:r>
          </a:p>
          <a:p>
            <a:pPr marL="228600" indent="-228600">
              <a:buAutoNum type="arabicPeriod"/>
            </a:pPr>
            <a:r>
              <a:rPr lang="en-GB" dirty="0"/>
              <a:t>Respects families' choices</a:t>
            </a:r>
          </a:p>
          <a:p>
            <a:pPr marL="228600" indent="-228600">
              <a:buAutoNum type="arabicPeriod"/>
            </a:pPr>
            <a:r>
              <a:rPr lang="en-GB" dirty="0"/>
              <a:t>Volunteers provide reassurance</a:t>
            </a:r>
          </a:p>
          <a:p>
            <a:pPr marL="228600" indent="-228600">
              <a:buAutoNum type="arabicPeriod"/>
            </a:pPr>
            <a:r>
              <a:rPr lang="en-GB" dirty="0"/>
              <a:t>Volunteers are role models for positive parenting</a:t>
            </a:r>
          </a:p>
          <a:p>
            <a:pPr marL="228600" indent="-228600">
              <a:buAutoNum type="arabicPeriod"/>
            </a:pPr>
            <a:r>
              <a:rPr lang="en-GB" dirty="0"/>
              <a:t>Their role is to be alongside parents in a supportive way rather than telling them what to do or how to do it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8730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a:p>
            <a:endParaRPr lang="en-GB" dirty="0"/>
          </a:p>
          <a:p>
            <a:r>
              <a:rPr lang="en-GB" dirty="0"/>
              <a:t>Ask the volunteers why they think parents struggle to cope? </a:t>
            </a:r>
          </a:p>
          <a:p>
            <a:endParaRPr lang="en-GB" dirty="0"/>
          </a:p>
          <a:p>
            <a:r>
              <a:rPr lang="en-GB" dirty="0"/>
              <a:t>These are factors which can been seen in a range of family situations. As a HSSW volunteer, you are there to support with the parent not to do for them, but often some of these factors need to be considered. </a:t>
            </a:r>
          </a:p>
          <a:p>
            <a:endParaRPr lang="en-GB" dirty="0"/>
          </a:p>
          <a:p>
            <a:r>
              <a:rPr lang="en-GB" dirty="0"/>
              <a:t>Can the volunteers think of any ways in which they could support parents to cope better/support parenting?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5582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mins</a:t>
            </a:r>
          </a:p>
          <a:p>
            <a:endParaRPr lang="en-US" dirty="0"/>
          </a:p>
          <a:p>
            <a:r>
              <a:rPr lang="en-US" dirty="0"/>
              <a:t>Can volunteers think of any practical ways they could support parents/parenting? </a:t>
            </a:r>
          </a:p>
          <a:p>
            <a:endParaRPr lang="en-US" dirty="0"/>
          </a:p>
          <a:p>
            <a:r>
              <a:rPr lang="en-US" dirty="0"/>
              <a:t>Reduce stress and anxiety – breathing exercises/grounding techniques, be a listening ear</a:t>
            </a:r>
          </a:p>
          <a:p>
            <a:r>
              <a:rPr lang="en-US" dirty="0"/>
              <a:t>Give reassurance – show empathy and understanding/ development of befriending relationship. ‘Connection over perfection’</a:t>
            </a:r>
          </a:p>
          <a:p>
            <a:r>
              <a:rPr lang="en-US" dirty="0"/>
              <a:t>‘This is normal’ – normalise feelings/link back to child development</a:t>
            </a:r>
          </a:p>
          <a:p>
            <a:r>
              <a:rPr lang="en-US" dirty="0"/>
              <a:t>Offer practical help – tidying up, reducing clutter, creating a diary (N.B not in a role of family cleaner) </a:t>
            </a:r>
          </a:p>
          <a:p>
            <a:r>
              <a:rPr lang="en-US" dirty="0"/>
              <a:t>Be a role model – Demonstrating empathy, role modelling play and communication with child (links to Meeting the Needs of Children session)</a:t>
            </a:r>
          </a:p>
          <a:p>
            <a:r>
              <a:rPr lang="en-US" dirty="0"/>
              <a:t>Work alongside in a supportive way – Doing things with, not for. Outcome Stars can help focus this for families and volunteers</a:t>
            </a:r>
          </a:p>
          <a:p>
            <a:r>
              <a:rPr lang="en-US" dirty="0"/>
              <a:t>Signpost to other services – CAB, counselling, family information service, CFC’s, Money Advice etc. Lots of links on the volunteer web pages</a:t>
            </a:r>
          </a:p>
          <a:p>
            <a:r>
              <a:rPr lang="en-US" dirty="0"/>
              <a:t>Remind parents its OK to take care of themselves – “Can’t fill from an empty cup”. Looking after themselves doesn't need to involve big expense, can simply be a walk around the park or a quiet cup of tea. </a:t>
            </a:r>
          </a:p>
          <a:p>
            <a:endParaRPr lang="en-US" dirty="0"/>
          </a:p>
          <a:p>
            <a:r>
              <a:rPr lang="en-US" dirty="0"/>
              <a:t>Link back to the role of the 1-2-1 volunteer and the expectations of that role (1-2 hours with family, 2-3 hours including travel, 9-5pm Monday to Friday). Discuss Expectations Document used at matching visit. Reiterate the support of their Coordinator and the wider HSSW team. There is always someone available to talk things through with (even if its not your own Coordinator).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1133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1E3854"/>
                </a:solidFill>
                <a:effectLst/>
                <a:latin typeface="pt_sans"/>
              </a:rPr>
              <a:t>5 mins</a:t>
            </a:r>
          </a:p>
          <a:p>
            <a:pPr algn="l"/>
            <a:endParaRPr lang="en-GB" b="0" i="0" dirty="0">
              <a:solidFill>
                <a:srgbClr val="1E3854"/>
              </a:solidFill>
              <a:effectLst/>
              <a:latin typeface="pt_sans"/>
            </a:endParaRPr>
          </a:p>
          <a:p>
            <a:pPr algn="l"/>
            <a:r>
              <a:rPr lang="en-GB" b="0" i="0" dirty="0">
                <a:solidFill>
                  <a:srgbClr val="1E3854"/>
                </a:solidFill>
                <a:effectLst/>
                <a:latin typeface="pt_sans"/>
              </a:rPr>
              <a:t>Pace is development from attachment theory and is </a:t>
            </a:r>
            <a:r>
              <a:rPr lang="en-GB" b="0" i="0" dirty="0">
                <a:solidFill>
                  <a:srgbClr val="656666"/>
                </a:solidFill>
                <a:effectLst/>
                <a:latin typeface="pt_sans"/>
              </a:rPr>
              <a:t>a trauma informed way of thinking, feeling, communicating and behaving which aims to make the</a:t>
            </a:r>
            <a:r>
              <a:rPr lang="en-GB" b="0" i="0" u="none" dirty="0">
                <a:solidFill>
                  <a:srgbClr val="656666"/>
                </a:solidFill>
                <a:effectLst/>
                <a:latin typeface="pt_sans"/>
              </a:rPr>
              <a:t> </a:t>
            </a:r>
            <a:r>
              <a:rPr lang="en-GB" b="0" i="0" u="none" dirty="0">
                <a:solidFill>
                  <a:srgbClr val="266E9E"/>
                </a:solidFill>
                <a:effectLst/>
                <a:latin typeface="pt_sans"/>
              </a:rPr>
              <a:t>child</a:t>
            </a:r>
            <a:r>
              <a:rPr lang="en-GB" b="0" i="0" u="none" dirty="0">
                <a:solidFill>
                  <a:srgbClr val="656666"/>
                </a:solidFill>
                <a:effectLst/>
                <a:latin typeface="pt_sans"/>
              </a:rPr>
              <a:t> </a:t>
            </a:r>
            <a:r>
              <a:rPr lang="en-GB" b="0" i="0" dirty="0">
                <a:solidFill>
                  <a:srgbClr val="656666"/>
                </a:solidFill>
                <a:effectLst/>
                <a:latin typeface="pt_sans"/>
              </a:rPr>
              <a:t>feel safe. Developed by a Clinical Psychologist, Dan Hughes, </a:t>
            </a:r>
            <a:r>
              <a:rPr lang="en-GB" dirty="0"/>
              <a:t>the approach focuses on building trusting relationships, emotional connections, containment and a sense of security. </a:t>
            </a:r>
          </a:p>
          <a:p>
            <a:pPr algn="l"/>
            <a:endParaRPr lang="en-GB" b="0" i="0" dirty="0">
              <a:solidFill>
                <a:srgbClr val="656666"/>
              </a:solidFill>
              <a:effectLst/>
              <a:latin typeface="pt_sans"/>
            </a:endParaRPr>
          </a:p>
          <a:p>
            <a:pPr algn="l"/>
            <a:r>
              <a:rPr lang="en-GB" dirty="0"/>
              <a:t>It is based on the way that caregivers interact with very young infants. It describes a way of relating to others or ‘a way of being’. It pays attention to how we deliver messages to children and young people through our communication. The principles offer a useful framework from which we can develop attunement and strengthen our relationships with the children and young people we work with. The importance of PACE is that it focuses on the child as a whole not just on the behaviour they are displaying. </a:t>
            </a:r>
            <a:endParaRPr lang="en-GB" b="0" i="0" dirty="0">
              <a:solidFill>
                <a:srgbClr val="656666"/>
              </a:solidFill>
              <a:effectLst/>
              <a:latin typeface="pt_sans"/>
            </a:endParaRPr>
          </a:p>
          <a:p>
            <a:pPr algn="l"/>
            <a:endParaRPr lang="en-GB" b="0" i="0" dirty="0">
              <a:solidFill>
                <a:srgbClr val="656666"/>
              </a:solidFill>
              <a:effectLst/>
              <a:latin typeface="pt_sans"/>
            </a:endParaRPr>
          </a:p>
          <a:p>
            <a:pPr algn="l"/>
            <a:r>
              <a:rPr lang="en-GB" b="0" i="0" dirty="0">
                <a:solidFill>
                  <a:srgbClr val="656666"/>
                </a:solidFill>
                <a:effectLst/>
                <a:latin typeface="pt_sans"/>
              </a:rPr>
              <a:t>It can be used by volunteers when roll modelling play or interactions with children.  </a:t>
            </a:r>
          </a:p>
          <a:p>
            <a:pPr algn="l"/>
            <a:endParaRPr lang="en-GB" b="0" i="0" dirty="0">
              <a:solidFill>
                <a:srgbClr val="656666"/>
              </a:solidFill>
              <a:effectLst/>
              <a:latin typeface="pt_sans"/>
            </a:endParaRPr>
          </a:p>
          <a:p>
            <a:pPr>
              <a:spcAft>
                <a:spcPts val="805"/>
              </a:spcAft>
            </a:pPr>
            <a:r>
              <a:rPr lang="en-US" dirty="0"/>
              <a:t>Playfulness - </a:t>
            </a:r>
            <a:r>
              <a:rPr lang="en-GB" sz="1800" dirty="0">
                <a:effectLst/>
                <a:latin typeface="Times New Roman" panose="02020603050405020304" pitchFamily="18" charset="0"/>
                <a:ea typeface="Times New Roman" panose="02020603050405020304" pitchFamily="18" charset="0"/>
              </a:rPr>
              <a:t>Like parent-infant interactions when you’re happy to be with each other and getting to know each other. </a:t>
            </a:r>
            <a:r>
              <a:rPr lang="en-GB" sz="1800" dirty="0">
                <a:solidFill>
                  <a:srgbClr val="656666"/>
                </a:solidFill>
                <a:effectLst/>
                <a:latin typeface="Trebuchet MS" panose="020B0703020202090204" pitchFamily="34" charset="0"/>
                <a:ea typeface="Times New Roman" panose="02020603050405020304" pitchFamily="18" charset="0"/>
              </a:rPr>
              <a:t>Playfulness allows children to cope with positive and negative feelings.</a:t>
            </a:r>
            <a:r>
              <a:rPr lang="en-GB" sz="1800" dirty="0">
                <a:solidFill>
                  <a:schemeClr val="tx1"/>
                </a:solidFill>
                <a:effectLst/>
                <a:latin typeface="Times New Roman" panose="02020603050405020304" pitchFamily="18" charset="0"/>
                <a:ea typeface="Times New Roman" panose="02020603050405020304" pitchFamily="18" charset="0"/>
                <a:cs typeface="+mn-cs"/>
              </a:rPr>
              <a:t> </a:t>
            </a:r>
            <a:r>
              <a:rPr lang="en-GB" sz="1800" dirty="0">
                <a:solidFill>
                  <a:srgbClr val="656666"/>
                </a:solidFill>
                <a:effectLst/>
                <a:latin typeface="Trebuchet MS" panose="020B0703020202090204" pitchFamily="34" charset="0"/>
                <a:ea typeface="Times New Roman" panose="02020603050405020304" pitchFamily="18" charset="0"/>
                <a:cs typeface="Times New Roman" panose="02020603050405020304" pitchFamily="18" charset="0"/>
              </a:rPr>
              <a:t>The child is less likely to respond with anger and defensiveness when the parent has a touch of playfulness in his or her discipline. </a:t>
            </a:r>
          </a:p>
          <a:p>
            <a:pPr>
              <a:spcAft>
                <a:spcPts val="805"/>
              </a:spcAft>
            </a:pPr>
            <a:endParaRPr lang="en-GB" sz="1800" dirty="0">
              <a:solidFill>
                <a:srgbClr val="656666"/>
              </a:solidFill>
              <a:effectLst/>
              <a:latin typeface="Trebuchet MS" panose="020B0703020202090204" pitchFamily="34" charset="0"/>
              <a:ea typeface="Calibri" panose="020F0502020204030204" pitchFamily="34" charset="0"/>
              <a:cs typeface="Times New Roman" panose="02020603050405020304" pitchFamily="18" charset="0"/>
            </a:endParaRPr>
          </a:p>
          <a:p>
            <a:pPr>
              <a:spcAft>
                <a:spcPts val="805"/>
              </a:spcAft>
            </a:pPr>
            <a:r>
              <a:rPr lang="en-GB" sz="1800" dirty="0">
                <a:solidFill>
                  <a:srgbClr val="656666"/>
                </a:solidFill>
                <a:effectLst/>
                <a:latin typeface="Trebuchet MS" panose="020B0703020202090204" pitchFamily="34" charset="0"/>
                <a:ea typeface="Calibri" panose="020F0502020204030204" pitchFamily="34" charset="0"/>
                <a:cs typeface="Times New Roman" panose="02020603050405020304" pitchFamily="18" charset="0"/>
              </a:rPr>
              <a:t>Acceptance - </a:t>
            </a:r>
            <a:r>
              <a:rPr lang="en-GB" sz="2800" b="0" i="0" dirty="0">
                <a:solidFill>
                  <a:srgbClr val="656666"/>
                </a:solidFill>
                <a:effectLst/>
                <a:latin typeface="pt_sans"/>
              </a:rPr>
              <a:t>Unconditional acceptance is at the core of the child’s sense of safety.</a:t>
            </a:r>
            <a:r>
              <a:rPr lang="en-GB" sz="1800" b="0" i="0" dirty="0">
                <a:solidFill>
                  <a:srgbClr val="656666"/>
                </a:solidFill>
                <a:effectLst/>
                <a:latin typeface="Trebuchet MS" panose="020B0703020202090204" pitchFamily="34" charset="0"/>
                <a:cs typeface="Times New Roman" panose="02020603050405020304" pitchFamily="18" charset="0"/>
              </a:rPr>
              <a:t> Accepting the child but not the behaviour. Still can involve boundary setting. </a:t>
            </a:r>
          </a:p>
          <a:p>
            <a:pPr>
              <a:spcAft>
                <a:spcPts val="805"/>
              </a:spcAft>
            </a:pPr>
            <a:endParaRPr lang="en-GB" sz="1800" b="0" i="0" dirty="0">
              <a:solidFill>
                <a:srgbClr val="656666"/>
              </a:solidFill>
              <a:effectLst/>
              <a:latin typeface="Trebuchet MS" panose="020B0703020202090204" pitchFamily="34" charset="0"/>
              <a:cs typeface="Times New Roman" panose="02020603050405020304" pitchFamily="18" charset="0"/>
            </a:endParaRPr>
          </a:p>
          <a:p>
            <a:pPr>
              <a:spcAft>
                <a:spcPts val="805"/>
              </a:spcAft>
            </a:pPr>
            <a:r>
              <a:rPr lang="en-GB" sz="1800" b="0" i="0" dirty="0">
                <a:solidFill>
                  <a:srgbClr val="656666"/>
                </a:solidFill>
                <a:effectLst/>
                <a:latin typeface="Trebuchet MS" panose="020B0703020202090204" pitchFamily="34" charset="0"/>
                <a:cs typeface="Times New Roman" panose="02020603050405020304" pitchFamily="18" charset="0"/>
              </a:rPr>
              <a:t>Curiosity - curiosity without judgement helps children reflect on the reasons for their behaviour and communicate it to their parents. Different to asking 'Why did you do that? Can reduce feelings of frustration for both adult and child. </a:t>
            </a:r>
          </a:p>
          <a:p>
            <a:pPr>
              <a:spcAft>
                <a:spcPts val="805"/>
              </a:spcAft>
            </a:pPr>
            <a:endParaRPr lang="en-GB" sz="1800" b="0" i="0" dirty="0">
              <a:solidFill>
                <a:srgbClr val="656666"/>
              </a:solidFill>
              <a:effectLst/>
              <a:latin typeface="Trebuchet MS" panose="020B0703020202090204" pitchFamily="34" charset="0"/>
              <a:cs typeface="Times New Roman" panose="02020603050405020304" pitchFamily="18" charset="0"/>
            </a:endParaRPr>
          </a:p>
          <a:p>
            <a:pPr>
              <a:spcAft>
                <a:spcPts val="805"/>
              </a:spcAft>
            </a:pPr>
            <a:r>
              <a:rPr lang="en-GB" sz="1800" b="0" i="0" dirty="0">
                <a:solidFill>
                  <a:srgbClr val="656666"/>
                </a:solidFill>
                <a:effectLst/>
                <a:latin typeface="Trebuchet MS" panose="020B0703020202090204" pitchFamily="34" charset="0"/>
                <a:cs typeface="Times New Roman" panose="02020603050405020304" pitchFamily="18" charset="0"/>
              </a:rPr>
              <a:t>Empathy - so empathy lets the child feel the adult's compassion for her. The adult is showing that he or she knows how difficult an experience is for the child and telling the child that she will not have to deal with the distress alone, therefore providing safety and security. </a:t>
            </a:r>
          </a:p>
          <a:p>
            <a:pPr>
              <a:spcAft>
                <a:spcPts val="805"/>
              </a:spcAft>
            </a:pPr>
            <a:endParaRPr lang="en-GB" sz="1800" b="0" i="0" dirty="0">
              <a:solidFill>
                <a:srgbClr val="656666"/>
              </a:solidFill>
              <a:effectLst/>
              <a:latin typeface="Trebuchet MS" panose="020B0703020202090204" pitchFamily="34" charset="0"/>
              <a:cs typeface="Times New Roman" panose="02020603050405020304" pitchFamily="18" charset="0"/>
            </a:endParaRPr>
          </a:p>
          <a:p>
            <a:pPr>
              <a:spcAft>
                <a:spcPts val="805"/>
              </a:spcAft>
            </a:pPr>
            <a:r>
              <a:rPr lang="en-GB" sz="1800" b="0" i="0" dirty="0">
                <a:solidFill>
                  <a:srgbClr val="656666"/>
                </a:solidFill>
                <a:effectLst/>
                <a:latin typeface="Trebuchet MS" panose="020B0703020202090204" pitchFamily="34" charset="0"/>
                <a:cs typeface="Times New Roman" panose="02020603050405020304" pitchFamily="18" charset="0"/>
              </a:rPr>
              <a:t>If parents can react in a playful way, accept how their child feels, be curious about why the child is behaving the way they are and shows an understanding of how their child feels consistently  leads to a child that feels safer, can regulate their emotions and goes to mum or dad for help. Can take a long time. An added benefit is that parents can learn to accept and be more playful with themselves too.</a:t>
            </a:r>
            <a:endParaRPr lang="en-US" dirty="0"/>
          </a:p>
        </p:txBody>
      </p:sp>
      <p:sp>
        <p:nvSpPr>
          <p:cNvPr id="4" name="Slide Number Placeholder 3"/>
          <p:cNvSpPr>
            <a:spLocks noGrp="1"/>
          </p:cNvSpPr>
          <p:nvPr>
            <p:ph type="sldNum" sz="quarter" idx="5"/>
          </p:nvPr>
        </p:nvSpPr>
        <p:spPr/>
        <p:txBody>
          <a:bodyPr/>
          <a:lstStyle/>
          <a:p>
            <a:fld id="{34B9CF0C-ED0E-4646-8442-E7F3BC02CC99}" type="slidenum">
              <a:rPr lang="en-US" smtClean="0"/>
              <a:t>15</a:t>
            </a:fld>
            <a:endParaRPr lang="en-US"/>
          </a:p>
        </p:txBody>
      </p:sp>
    </p:spTree>
    <p:extLst>
      <p:ext uri="{BB962C8B-B14F-4D97-AF65-F5344CB8AC3E}">
        <p14:creationId xmlns:p14="http://schemas.microsoft.com/office/powerpoint/2010/main" val="1049449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 </a:t>
            </a:r>
          </a:p>
          <a:p>
            <a:endParaRPr lang="en-GB" dirty="0"/>
          </a:p>
          <a:p>
            <a:r>
              <a:rPr lang="en-GB" dirty="0"/>
              <a:t>Read the summary out and reiterate Coordinator support</a:t>
            </a:r>
          </a:p>
        </p:txBody>
      </p:sp>
      <p:sp>
        <p:nvSpPr>
          <p:cNvPr id="4" name="Slide Number Placeholder 3"/>
          <p:cNvSpPr>
            <a:spLocks noGrp="1"/>
          </p:cNvSpPr>
          <p:nvPr>
            <p:ph type="sldNum" sz="quarter" idx="5"/>
          </p:nvPr>
        </p:nvSpPr>
        <p:spPr/>
        <p:txBody>
          <a:bodyPr/>
          <a:lstStyle/>
          <a:p>
            <a:fld id="{34B9CF0C-ED0E-4646-8442-E7F3BC02CC99}" type="slidenum">
              <a:rPr lang="en-US" smtClean="0"/>
              <a:t>16</a:t>
            </a:fld>
            <a:endParaRPr lang="en-US"/>
          </a:p>
        </p:txBody>
      </p:sp>
    </p:spTree>
    <p:extLst>
      <p:ext uri="{BB962C8B-B14F-4D97-AF65-F5344CB8AC3E}">
        <p14:creationId xmlns:p14="http://schemas.microsoft.com/office/powerpoint/2010/main" val="3756495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mins</a:t>
            </a:r>
          </a:p>
          <a:p>
            <a:endParaRPr lang="en-GB" dirty="0"/>
          </a:p>
          <a:p>
            <a:r>
              <a:rPr lang="en-GB" dirty="0"/>
              <a:t>Direct volunteers to additional reading if wanted </a:t>
            </a:r>
          </a:p>
        </p:txBody>
      </p:sp>
      <p:sp>
        <p:nvSpPr>
          <p:cNvPr id="4" name="Slide Number Placeholder 3"/>
          <p:cNvSpPr>
            <a:spLocks noGrp="1"/>
          </p:cNvSpPr>
          <p:nvPr>
            <p:ph type="sldNum" sz="quarter" idx="5"/>
          </p:nvPr>
        </p:nvSpPr>
        <p:spPr/>
        <p:txBody>
          <a:bodyPr/>
          <a:lstStyle/>
          <a:p>
            <a:fld id="{34B9CF0C-ED0E-4646-8442-E7F3BC02CC99}" type="slidenum">
              <a:rPr lang="en-US" smtClean="0"/>
              <a:t>17</a:t>
            </a:fld>
            <a:endParaRPr lang="en-US"/>
          </a:p>
        </p:txBody>
      </p:sp>
    </p:spTree>
    <p:extLst>
      <p:ext uri="{BB962C8B-B14F-4D97-AF65-F5344CB8AC3E}">
        <p14:creationId xmlns:p14="http://schemas.microsoft.com/office/powerpoint/2010/main" val="3104033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mins</a:t>
            </a:r>
          </a:p>
          <a:p>
            <a:endParaRPr lang="en-GB" dirty="0"/>
          </a:p>
          <a:p>
            <a:r>
              <a:rPr lang="en-GB" dirty="0"/>
              <a:t>Read out the objectives and ask if anyone has any questions</a:t>
            </a:r>
          </a:p>
        </p:txBody>
      </p:sp>
      <p:sp>
        <p:nvSpPr>
          <p:cNvPr id="4" name="Slide Number Placeholder 3"/>
          <p:cNvSpPr>
            <a:spLocks noGrp="1"/>
          </p:cNvSpPr>
          <p:nvPr>
            <p:ph type="sldNum" sz="quarter" idx="5"/>
          </p:nvPr>
        </p:nvSpPr>
        <p:spPr/>
        <p:txBody>
          <a:bodyPr/>
          <a:lstStyle/>
          <a:p>
            <a:fld id="{34B9CF0C-ED0E-4646-8442-E7F3BC02CC99}" type="slidenum">
              <a:rPr lang="en-US" smtClean="0"/>
              <a:t>2</a:t>
            </a:fld>
            <a:endParaRPr lang="en-US"/>
          </a:p>
        </p:txBody>
      </p:sp>
    </p:spTree>
    <p:extLst>
      <p:ext uri="{BB962C8B-B14F-4D97-AF65-F5344CB8AC3E}">
        <p14:creationId xmlns:p14="http://schemas.microsoft.com/office/powerpoint/2010/main" val="119975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mins</a:t>
            </a:r>
          </a:p>
          <a:p>
            <a:endParaRPr lang="en-GB" dirty="0"/>
          </a:p>
          <a:p>
            <a:r>
              <a:rPr lang="en-GB" dirty="0"/>
              <a:t>Reiterate Coordinator support during 1-2-1 visiting too - one of us is always on the end of the phone. </a:t>
            </a:r>
          </a:p>
        </p:txBody>
      </p:sp>
      <p:sp>
        <p:nvSpPr>
          <p:cNvPr id="4" name="Slide Number Placeholder 3"/>
          <p:cNvSpPr>
            <a:spLocks noGrp="1"/>
          </p:cNvSpPr>
          <p:nvPr>
            <p:ph type="sldNum" sz="quarter" idx="5"/>
          </p:nvPr>
        </p:nvSpPr>
        <p:spPr/>
        <p:txBody>
          <a:bodyPr/>
          <a:lstStyle/>
          <a:p>
            <a:fld id="{34B9CF0C-ED0E-4646-8442-E7F3BC02CC99}" type="slidenum">
              <a:rPr lang="en-US" smtClean="0"/>
              <a:t>3</a:t>
            </a:fld>
            <a:endParaRPr lang="en-US"/>
          </a:p>
        </p:txBody>
      </p:sp>
    </p:spTree>
    <p:extLst>
      <p:ext uri="{BB962C8B-B14F-4D97-AF65-F5344CB8AC3E}">
        <p14:creationId xmlns:p14="http://schemas.microsoft.com/office/powerpoint/2010/main" val="3465857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8 mins</a:t>
            </a:r>
          </a:p>
          <a:p>
            <a:endParaRPr lang="en-GB" dirty="0"/>
          </a:p>
          <a:p>
            <a:r>
              <a:rPr lang="en-GB" dirty="0"/>
              <a:t>Split group to pairs/small groups and ask each group to discuss the highs and lows of parenting/being parented from their own experiences (as much as they are happy to do so)</a:t>
            </a:r>
          </a:p>
          <a:p>
            <a:endParaRPr lang="en-GB" dirty="0"/>
          </a:p>
          <a:p>
            <a:r>
              <a:rPr lang="en-GB" dirty="0"/>
              <a:t>Feedback to the group and discuss. Are there any similar highs and lows between groups? Any surprises? What did people consider to have been the most challenging aspect of parenting? Do these highs and lows change as children grow up/leave home?</a:t>
            </a:r>
          </a:p>
          <a:p>
            <a:endParaRPr lang="en-GB" dirty="0"/>
          </a:p>
          <a:p>
            <a:r>
              <a:rPr lang="en-GB" dirty="0"/>
              <a:t>What impact can wider family situations have upon these highs and lows? (e.g., poverty, mental health conditions, isolation, substance abuse, domestic abuse, housing and employment concerns)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2384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a:p>
            <a:endParaRPr lang="en-GB" dirty="0"/>
          </a:p>
          <a:p>
            <a:r>
              <a:rPr lang="en-GB" dirty="0"/>
              <a:t>Go through each point</a:t>
            </a:r>
          </a:p>
          <a:p>
            <a:endParaRPr lang="en-GB" dirty="0"/>
          </a:p>
          <a:p>
            <a:r>
              <a:rPr lang="en-GB" dirty="0"/>
              <a:t>We aim to treat each family as individual and appreciate that parenting is challenging and difficult for all at various point. This can be impacted by wider environmental and personal factors (as discussed in the previous slide). HSSW supports parents to develop their relationships with their children and within their community. </a:t>
            </a:r>
          </a:p>
          <a:p>
            <a:endParaRPr lang="en-GB" dirty="0"/>
          </a:p>
          <a:p>
            <a:r>
              <a:rPr lang="en-GB" dirty="0"/>
              <a:t>How does the HS ethos link to the role of the 1-2-1 volunteer? </a:t>
            </a:r>
          </a:p>
          <a:p>
            <a:r>
              <a:rPr lang="en-GB" dirty="0"/>
              <a:t>Supportive</a:t>
            </a:r>
          </a:p>
          <a:p>
            <a:r>
              <a:rPr lang="en-GB" dirty="0"/>
              <a:t>Listening ear</a:t>
            </a:r>
          </a:p>
          <a:p>
            <a:r>
              <a:rPr lang="en-GB" dirty="0"/>
              <a:t>Consistent </a:t>
            </a:r>
          </a:p>
          <a:p>
            <a:r>
              <a:rPr lang="en-GB" dirty="0"/>
              <a:t>Reassuring</a:t>
            </a:r>
          </a:p>
          <a:p>
            <a:r>
              <a:rPr lang="en-GB" dirty="0"/>
              <a:t>Trusting relationship</a:t>
            </a:r>
          </a:p>
          <a:p>
            <a:r>
              <a:rPr lang="en-GB" dirty="0"/>
              <a:t>Non judgemental </a:t>
            </a:r>
          </a:p>
          <a:p>
            <a:r>
              <a:rPr lang="en-GB" dirty="0"/>
              <a:t>Flexible approach (to a point)</a:t>
            </a:r>
          </a:p>
          <a:p>
            <a:r>
              <a:rPr lang="en-GB" dirty="0"/>
              <a:t>Voice of experience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006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5 mins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Ask the volunteers why supporting parents is important? As individual volunteers but also from a wider society perspective? Does our society, legislation, parenting practices support parents? What happens if parenting isn’t supported?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However, research tells us that…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Sometimes parents lack the information they need for ‘good’ parenting/conflicting sources or opinions (debate as to what is ‘good parenting!)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current support system for parents can be fragmented with various views as to what a ‘support system’ should involve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Challenges exist for services in reaching families – this is impacted by social, cultural factors and the impact of stigmatised viewpoints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Funding decisions over the past decade have focused upon reactive more costly support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513E-8772-4C48-9F93-F10B54C4E2C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631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p:txBody>
      </p:sp>
      <p:sp>
        <p:nvSpPr>
          <p:cNvPr id="4" name="Slide Number Placeholder 3"/>
          <p:cNvSpPr>
            <a:spLocks noGrp="1"/>
          </p:cNvSpPr>
          <p:nvPr>
            <p:ph type="sldNum" sz="quarter" idx="5"/>
          </p:nvPr>
        </p:nvSpPr>
        <p:spPr/>
        <p:txBody>
          <a:bodyPr/>
          <a:lstStyle/>
          <a:p>
            <a:fld id="{34B9CF0C-ED0E-4646-8442-E7F3BC02CC99}" type="slidenum">
              <a:rPr lang="en-US" smtClean="0"/>
              <a:t>7</a:t>
            </a:fld>
            <a:endParaRPr lang="en-US"/>
          </a:p>
        </p:txBody>
      </p:sp>
    </p:spTree>
    <p:extLst>
      <p:ext uri="{BB962C8B-B14F-4D97-AF65-F5344CB8AC3E}">
        <p14:creationId xmlns:p14="http://schemas.microsoft.com/office/powerpoint/2010/main" val="3882522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p:txBody>
      </p:sp>
      <p:sp>
        <p:nvSpPr>
          <p:cNvPr id="4" name="Slide Number Placeholder 3"/>
          <p:cNvSpPr>
            <a:spLocks noGrp="1"/>
          </p:cNvSpPr>
          <p:nvPr>
            <p:ph type="sldNum" sz="quarter" idx="5"/>
          </p:nvPr>
        </p:nvSpPr>
        <p:spPr/>
        <p:txBody>
          <a:bodyPr/>
          <a:lstStyle/>
          <a:p>
            <a:fld id="{34B9CF0C-ED0E-4646-8442-E7F3BC02CC99}" type="slidenum">
              <a:rPr lang="en-US" smtClean="0"/>
              <a:t>8</a:t>
            </a:fld>
            <a:endParaRPr lang="en-US"/>
          </a:p>
        </p:txBody>
      </p:sp>
    </p:spTree>
    <p:extLst>
      <p:ext uri="{BB962C8B-B14F-4D97-AF65-F5344CB8AC3E}">
        <p14:creationId xmlns:p14="http://schemas.microsoft.com/office/powerpoint/2010/main" val="1344991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 </a:t>
            </a:r>
          </a:p>
        </p:txBody>
      </p:sp>
      <p:sp>
        <p:nvSpPr>
          <p:cNvPr id="4" name="Slide Number Placeholder 3"/>
          <p:cNvSpPr>
            <a:spLocks noGrp="1"/>
          </p:cNvSpPr>
          <p:nvPr>
            <p:ph type="sldNum" sz="quarter" idx="5"/>
          </p:nvPr>
        </p:nvSpPr>
        <p:spPr/>
        <p:txBody>
          <a:bodyPr/>
          <a:lstStyle/>
          <a:p>
            <a:fld id="{34B9CF0C-ED0E-4646-8442-E7F3BC02CC99}" type="slidenum">
              <a:rPr lang="en-US" smtClean="0"/>
              <a:t>9</a:t>
            </a:fld>
            <a:endParaRPr lang="en-US"/>
          </a:p>
        </p:txBody>
      </p:sp>
    </p:spTree>
    <p:extLst>
      <p:ext uri="{BB962C8B-B14F-4D97-AF65-F5344CB8AC3E}">
        <p14:creationId xmlns:p14="http://schemas.microsoft.com/office/powerpoint/2010/main" val="3330274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AE20B6E-218B-4535-AD32-49F5B04EB077}"/>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2" name="Rectangle 21">
            <a:extLst>
              <a:ext uri="{FF2B5EF4-FFF2-40B4-BE49-F238E27FC236}">
                <a16:creationId xmlns:a16="http://schemas.microsoft.com/office/drawing/2014/main" id="{6336D4D5-B7E0-4407-B6C7-32E6852C85DE}"/>
              </a:ext>
            </a:extLst>
          </p:cNvPr>
          <p:cNvSpPr/>
          <p:nvPr userDrawn="1"/>
        </p:nvSpPr>
        <p:spPr>
          <a:xfrm>
            <a:off x="0" y="0"/>
            <a:ext cx="10241280" cy="56464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Date Placeholder 3">
            <a:extLst>
              <a:ext uri="{FF2B5EF4-FFF2-40B4-BE49-F238E27FC236}">
                <a16:creationId xmlns:a16="http://schemas.microsoft.com/office/drawing/2014/main" id="{1220A8F3-A7F3-4A79-86D4-15E0CC1F689F}"/>
              </a:ext>
            </a:extLst>
          </p:cNvPr>
          <p:cNvSpPr>
            <a:spLocks noGrp="1"/>
          </p:cNvSpPr>
          <p:nvPr>
            <p:ph type="dt" sz="half" idx="10"/>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BD29FA32-877C-4389-8DBD-4B0E63433529}"/>
              </a:ext>
            </a:extLst>
          </p:cNvPr>
          <p:cNvSpPr>
            <a:spLocks noGrp="1"/>
          </p:cNvSpPr>
          <p:nvPr>
            <p:ph type="ftr" sz="quarter" idx="11"/>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D48CF8E0-A4F5-4F82-9905-172FD7DC4127}"/>
              </a:ext>
            </a:extLst>
          </p:cNvPr>
          <p:cNvSpPr>
            <a:spLocks noGrp="1"/>
          </p:cNvSpPr>
          <p:nvPr>
            <p:ph type="sldNum" sz="quarter" idx="12"/>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0" name="Picture 9">
            <a:extLst>
              <a:ext uri="{FF2B5EF4-FFF2-40B4-BE49-F238E27FC236}">
                <a16:creationId xmlns:a16="http://schemas.microsoft.com/office/drawing/2014/main" id="{9D24E4DA-0DCE-42EF-9D1C-FBE98BB6D4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938" y="375614"/>
            <a:ext cx="1648142" cy="1035974"/>
          </a:xfrm>
          <a:prstGeom prst="rect">
            <a:avLst/>
          </a:prstGeom>
        </p:spPr>
      </p:pic>
      <p:pic>
        <p:nvPicPr>
          <p:cNvPr id="15" name="Picture 14">
            <a:extLst>
              <a:ext uri="{FF2B5EF4-FFF2-40B4-BE49-F238E27FC236}">
                <a16:creationId xmlns:a16="http://schemas.microsoft.com/office/drawing/2014/main" id="{78B2376C-1656-4297-8896-FA61B804839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2094" y="2467769"/>
            <a:ext cx="1082761" cy="984091"/>
          </a:xfrm>
          <a:prstGeom prst="rect">
            <a:avLst/>
          </a:prstGeom>
        </p:spPr>
      </p:pic>
      <p:pic>
        <p:nvPicPr>
          <p:cNvPr id="13" name="Picture 12">
            <a:extLst>
              <a:ext uri="{FF2B5EF4-FFF2-40B4-BE49-F238E27FC236}">
                <a16:creationId xmlns:a16="http://schemas.microsoft.com/office/drawing/2014/main" id="{8A9334A6-CE2F-448B-8A90-E8408D03358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89875" y="4297679"/>
            <a:ext cx="770511" cy="770511"/>
          </a:xfrm>
          <a:prstGeom prst="rect">
            <a:avLst/>
          </a:prstGeom>
        </p:spPr>
      </p:pic>
      <p:sp>
        <p:nvSpPr>
          <p:cNvPr id="17" name="Title 16">
            <a:extLst>
              <a:ext uri="{FF2B5EF4-FFF2-40B4-BE49-F238E27FC236}">
                <a16:creationId xmlns:a16="http://schemas.microsoft.com/office/drawing/2014/main" id="{5D08A326-7524-4F7C-A37B-D1FFAFE62D2E}"/>
              </a:ext>
            </a:extLst>
          </p:cNvPr>
          <p:cNvSpPr>
            <a:spLocks noGrp="1"/>
          </p:cNvSpPr>
          <p:nvPr>
            <p:ph type="title"/>
          </p:nvPr>
        </p:nvSpPr>
        <p:spPr>
          <a:xfrm>
            <a:off x="510524" y="2047747"/>
            <a:ext cx="5580062" cy="1055545"/>
          </a:xfrm>
        </p:spPr>
        <p:txBody>
          <a:bodyPr lIns="0" tIns="0" rIns="0" bIns="0">
            <a:spAutoFit/>
          </a:bodyPr>
          <a:lstStyle>
            <a:lvl1pPr>
              <a:spcAft>
                <a:spcPts val="0"/>
              </a:spcAft>
              <a:defRPr>
                <a:solidFill>
                  <a:schemeClr val="bg1"/>
                </a:solidFill>
              </a:defRPr>
            </a:lvl1pPr>
          </a:lstStyle>
          <a:p>
            <a:r>
              <a:rPr lang="en-US"/>
              <a:t>Click to edit Master title style</a:t>
            </a:r>
            <a:endParaRPr lang="en-GB" dirty="0"/>
          </a:p>
        </p:txBody>
      </p:sp>
      <p:sp>
        <p:nvSpPr>
          <p:cNvPr id="16" name="Rectangle 15">
            <a:extLst>
              <a:ext uri="{FF2B5EF4-FFF2-40B4-BE49-F238E27FC236}">
                <a16:creationId xmlns:a16="http://schemas.microsoft.com/office/drawing/2014/main" id="{401C2667-61FC-41B3-91E0-8E039A3A6257}"/>
              </a:ext>
            </a:extLst>
          </p:cNvPr>
          <p:cNvSpPr/>
          <p:nvPr userDrawn="1"/>
        </p:nvSpPr>
        <p:spPr>
          <a:xfrm>
            <a:off x="7772400" y="4663440"/>
            <a:ext cx="3903662" cy="17373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1" name="Subtitle 2">
            <a:extLst>
              <a:ext uri="{FF2B5EF4-FFF2-40B4-BE49-F238E27FC236}">
                <a16:creationId xmlns:a16="http://schemas.microsoft.com/office/drawing/2014/main" id="{B5913858-2F70-421E-A4BB-764D9084280E}"/>
              </a:ext>
            </a:extLst>
          </p:cNvPr>
          <p:cNvSpPr>
            <a:spLocks noGrp="1"/>
          </p:cNvSpPr>
          <p:nvPr>
            <p:ph type="subTitle" idx="1"/>
          </p:nvPr>
        </p:nvSpPr>
        <p:spPr>
          <a:xfrm>
            <a:off x="7772400" y="4704239"/>
            <a:ext cx="3903662" cy="1655762"/>
          </a:xfrm>
        </p:spPr>
        <p:txBody>
          <a:bodyPr lIns="180000" tIns="180000" rIns="180000" bIns="72000">
            <a:noAutofit/>
          </a:bodyPr>
          <a:lstStyle>
            <a:lvl1pPr marL="0" indent="0" algn="l">
              <a:lnSpc>
                <a:spcPct val="100000"/>
              </a:lnSpc>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45607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69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6336D4D5-B7E0-4407-B6C7-32E6852C85DE}"/>
              </a:ext>
            </a:extLst>
          </p:cNvPr>
          <p:cNvSpPr/>
          <p:nvPr userDrawn="1"/>
        </p:nvSpPr>
        <p:spPr>
          <a:xfrm>
            <a:off x="0" y="0"/>
            <a:ext cx="10241280" cy="56464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Date Placeholder 3">
            <a:extLst>
              <a:ext uri="{FF2B5EF4-FFF2-40B4-BE49-F238E27FC236}">
                <a16:creationId xmlns:a16="http://schemas.microsoft.com/office/drawing/2014/main" id="{1220A8F3-A7F3-4A79-86D4-15E0CC1F689F}"/>
              </a:ext>
            </a:extLst>
          </p:cNvPr>
          <p:cNvSpPr>
            <a:spLocks noGrp="1"/>
          </p:cNvSpPr>
          <p:nvPr>
            <p:ph type="dt" sz="half" idx="10"/>
          </p:nvPr>
        </p:nvSpPr>
        <p:spPr/>
        <p:txBody>
          <a:bodyPr/>
          <a:lstStyle>
            <a:lvl1pPr>
              <a:defRPr>
                <a:solidFill>
                  <a:schemeClr val="accent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E35205"/>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BD29FA32-877C-4389-8DBD-4B0E63433529}"/>
              </a:ext>
            </a:extLst>
          </p:cNvPr>
          <p:cNvSpPr>
            <a:spLocks noGrp="1"/>
          </p:cNvSpPr>
          <p:nvPr>
            <p:ph type="ftr" sz="quarter" idx="11"/>
          </p:nvPr>
        </p:nvSpPr>
        <p:spPr/>
        <p:txBody>
          <a:bodyPr/>
          <a:lstStyle>
            <a:lvl1pPr>
              <a:defRPr>
                <a:solidFill>
                  <a:schemeClr val="accent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E35205"/>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D48CF8E0-A4F5-4F82-9905-172FD7DC4127}"/>
              </a:ext>
            </a:extLst>
          </p:cNvPr>
          <p:cNvSpPr>
            <a:spLocks noGrp="1"/>
          </p:cNvSpPr>
          <p:nvPr>
            <p:ph type="sldNum" sz="quarter" idx="12"/>
          </p:nvPr>
        </p:nvSpPr>
        <p:spPr/>
        <p:txBody>
          <a:bodyPr/>
          <a:lstStyle>
            <a:lvl1pPr>
              <a:defRPr>
                <a:solidFill>
                  <a:schemeClr val="accent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pic>
        <p:nvPicPr>
          <p:cNvPr id="10" name="Picture 9">
            <a:extLst>
              <a:ext uri="{FF2B5EF4-FFF2-40B4-BE49-F238E27FC236}">
                <a16:creationId xmlns:a16="http://schemas.microsoft.com/office/drawing/2014/main" id="{9D24E4DA-0DCE-42EF-9D1C-FBE98BB6D4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938" y="375614"/>
            <a:ext cx="1648142" cy="1035974"/>
          </a:xfrm>
          <a:prstGeom prst="rect">
            <a:avLst/>
          </a:prstGeom>
        </p:spPr>
      </p:pic>
      <p:pic>
        <p:nvPicPr>
          <p:cNvPr id="15" name="Picture 14">
            <a:extLst>
              <a:ext uri="{FF2B5EF4-FFF2-40B4-BE49-F238E27FC236}">
                <a16:creationId xmlns:a16="http://schemas.microsoft.com/office/drawing/2014/main" id="{78B2376C-1656-4297-8896-FA61B804839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2094" y="2467769"/>
            <a:ext cx="1082761" cy="984091"/>
          </a:xfrm>
          <a:prstGeom prst="rect">
            <a:avLst/>
          </a:prstGeom>
        </p:spPr>
      </p:pic>
      <p:pic>
        <p:nvPicPr>
          <p:cNvPr id="13" name="Picture 12">
            <a:extLst>
              <a:ext uri="{FF2B5EF4-FFF2-40B4-BE49-F238E27FC236}">
                <a16:creationId xmlns:a16="http://schemas.microsoft.com/office/drawing/2014/main" id="{8A9334A6-CE2F-448B-8A90-E8408D03358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89875" y="4297679"/>
            <a:ext cx="770511" cy="770511"/>
          </a:xfrm>
          <a:prstGeom prst="rect">
            <a:avLst/>
          </a:prstGeom>
        </p:spPr>
      </p:pic>
      <p:sp>
        <p:nvSpPr>
          <p:cNvPr id="17" name="Title 16">
            <a:extLst>
              <a:ext uri="{FF2B5EF4-FFF2-40B4-BE49-F238E27FC236}">
                <a16:creationId xmlns:a16="http://schemas.microsoft.com/office/drawing/2014/main" id="{5D08A326-7524-4F7C-A37B-D1FFAFE62D2E}"/>
              </a:ext>
            </a:extLst>
          </p:cNvPr>
          <p:cNvSpPr>
            <a:spLocks noGrp="1"/>
          </p:cNvSpPr>
          <p:nvPr>
            <p:ph type="title"/>
          </p:nvPr>
        </p:nvSpPr>
        <p:spPr>
          <a:xfrm>
            <a:off x="510524" y="2047747"/>
            <a:ext cx="5580062" cy="1255523"/>
          </a:xfrm>
        </p:spPr>
        <p:txBody>
          <a:bodyPr lIns="0" tIns="0" rIns="0" bIns="0">
            <a:noAutofit/>
          </a:bodyPr>
          <a:lstStyle>
            <a:lvl1pPr>
              <a:spcAft>
                <a:spcPts val="0"/>
              </a:spcAft>
              <a:defRPr>
                <a:solidFill>
                  <a:schemeClr val="bg1"/>
                </a:solidFill>
              </a:defRPr>
            </a:lvl1pPr>
          </a:lstStyle>
          <a:p>
            <a:r>
              <a:rPr lang="en-US"/>
              <a:t>Click to edit Master title style</a:t>
            </a:r>
            <a:endParaRPr lang="en-GB" dirty="0"/>
          </a:p>
        </p:txBody>
      </p:sp>
      <p:sp>
        <p:nvSpPr>
          <p:cNvPr id="16" name="Rectangle 15">
            <a:extLst>
              <a:ext uri="{FF2B5EF4-FFF2-40B4-BE49-F238E27FC236}">
                <a16:creationId xmlns:a16="http://schemas.microsoft.com/office/drawing/2014/main" id="{401C2667-61FC-41B3-91E0-8E039A3A6257}"/>
              </a:ext>
            </a:extLst>
          </p:cNvPr>
          <p:cNvSpPr/>
          <p:nvPr userDrawn="1"/>
        </p:nvSpPr>
        <p:spPr>
          <a:xfrm>
            <a:off x="7772400" y="4663440"/>
            <a:ext cx="3903662" cy="17373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1" name="Subtitle 2">
            <a:extLst>
              <a:ext uri="{FF2B5EF4-FFF2-40B4-BE49-F238E27FC236}">
                <a16:creationId xmlns:a16="http://schemas.microsoft.com/office/drawing/2014/main" id="{B5913858-2F70-421E-A4BB-764D9084280E}"/>
              </a:ext>
            </a:extLst>
          </p:cNvPr>
          <p:cNvSpPr>
            <a:spLocks noGrp="1"/>
          </p:cNvSpPr>
          <p:nvPr>
            <p:ph type="subTitle" idx="1"/>
          </p:nvPr>
        </p:nvSpPr>
        <p:spPr>
          <a:xfrm>
            <a:off x="7772400" y="4704239"/>
            <a:ext cx="3903662" cy="1655762"/>
          </a:xfrm>
        </p:spPr>
        <p:txBody>
          <a:bodyPr lIns="180000" tIns="180000" rIns="180000" bIns="72000">
            <a:noAutofit/>
          </a:bodyPr>
          <a:lstStyle>
            <a:lvl1pPr marL="0" indent="0" algn="l">
              <a:lnSpc>
                <a:spcPct val="100000"/>
              </a:lnSpc>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708479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74387E9-F540-471E-9077-ABE912019CEC}"/>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Rectangle 11">
            <a:extLst>
              <a:ext uri="{FF2B5EF4-FFF2-40B4-BE49-F238E27FC236}">
                <a16:creationId xmlns:a16="http://schemas.microsoft.com/office/drawing/2014/main" id="{BA802D7D-01CF-4121-A0BE-97B90478ADD7}"/>
              </a:ext>
            </a:extLst>
          </p:cNvPr>
          <p:cNvSpPr/>
          <p:nvPr userDrawn="1"/>
        </p:nvSpPr>
        <p:spPr>
          <a:xfrm>
            <a:off x="515938" y="0"/>
            <a:ext cx="9351962" cy="48082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12045E5-F98A-4B03-AE8F-7EAF1343E595}"/>
              </a:ext>
            </a:extLst>
          </p:cNvPr>
          <p:cNvSpPr>
            <a:spLocks noGrp="1"/>
          </p:cNvSpPr>
          <p:nvPr>
            <p:ph type="title"/>
          </p:nvPr>
        </p:nvSpPr>
        <p:spPr>
          <a:xfrm>
            <a:off x="1038224" y="0"/>
            <a:ext cx="8334045" cy="1247775"/>
          </a:xfrm>
        </p:spPr>
        <p:txBody>
          <a:bodyPr tIns="0" rIns="0" bIns="0" anchor="b">
            <a:normAutofit/>
          </a:bodyPr>
          <a:lstStyle>
            <a:lvl1pPr algn="l">
              <a:defRPr sz="44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A51FA66-F218-43EF-BBA4-A34AC23F7CAF}"/>
              </a:ext>
            </a:extLst>
          </p:cNvPr>
          <p:cNvSpPr>
            <a:spLocks noGrp="1"/>
          </p:cNvSpPr>
          <p:nvPr>
            <p:ph type="body" idx="1"/>
          </p:nvPr>
        </p:nvSpPr>
        <p:spPr>
          <a:xfrm>
            <a:off x="1038224" y="1130142"/>
            <a:ext cx="8334045" cy="1500187"/>
          </a:xfrm>
        </p:spPr>
        <p:txBody>
          <a:bodyPr tIns="0" bIns="0">
            <a:normAutofit/>
          </a:bodyPr>
          <a:lstStyle>
            <a:lvl1pPr marL="0" indent="0">
              <a:lnSpc>
                <a:spcPct val="100000"/>
              </a:lnSpc>
              <a:spcBef>
                <a:spcPts val="0"/>
              </a:spcBef>
              <a:spcAft>
                <a:spcPts val="300"/>
              </a:spcAft>
              <a:buNone/>
              <a:defRPr sz="3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99546E-AA6D-4EC9-BB4C-DA5AB120AA28}"/>
              </a:ext>
            </a:extLst>
          </p:cNvPr>
          <p:cNvSpPr>
            <a:spLocks noGrp="1"/>
          </p:cNvSpPr>
          <p:nvPr>
            <p:ph type="dt" sz="half" idx="10"/>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AF20A540-DE4C-4A19-917E-51BF7D11A637}"/>
              </a:ext>
            </a:extLst>
          </p:cNvPr>
          <p:cNvSpPr>
            <a:spLocks noGrp="1"/>
          </p:cNvSpPr>
          <p:nvPr>
            <p:ph type="ftr" sz="quarter" idx="11"/>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B7407119-5498-4890-99C0-40FFAF06EB33}"/>
              </a:ext>
            </a:extLst>
          </p:cNvPr>
          <p:cNvSpPr>
            <a:spLocks noGrp="1"/>
          </p:cNvSpPr>
          <p:nvPr>
            <p:ph type="sldNum" sz="quarter" idx="12"/>
          </p:nvPr>
        </p:nvSpPr>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1" name="Picture 10">
            <a:extLst>
              <a:ext uri="{FF2B5EF4-FFF2-40B4-BE49-F238E27FC236}">
                <a16:creationId xmlns:a16="http://schemas.microsoft.com/office/drawing/2014/main" id="{7CD764FE-9C76-48E5-9CD7-CB6A808D8763}"/>
              </a:ext>
            </a:extLst>
          </p:cNvPr>
          <p:cNvPicPr>
            <a:picLocks noChangeAspect="1"/>
          </p:cNvPicPr>
          <p:nvPr userDrawn="1"/>
        </p:nvPicPr>
        <p:blipFill>
          <a:blip r:embed="rId2"/>
          <a:stretch>
            <a:fillRect/>
          </a:stretch>
        </p:blipFill>
        <p:spPr>
          <a:xfrm>
            <a:off x="10331891" y="5562592"/>
            <a:ext cx="1359411" cy="853442"/>
          </a:xfrm>
          <a:prstGeom prst="rect">
            <a:avLst/>
          </a:prstGeom>
        </p:spPr>
      </p:pic>
      <p:pic>
        <p:nvPicPr>
          <p:cNvPr id="14" name="Picture 13">
            <a:extLst>
              <a:ext uri="{FF2B5EF4-FFF2-40B4-BE49-F238E27FC236}">
                <a16:creationId xmlns:a16="http://schemas.microsoft.com/office/drawing/2014/main" id="{FC186CB8-C5EE-4F0A-995A-2DDCD5EE8491}"/>
              </a:ext>
            </a:extLst>
          </p:cNvPr>
          <p:cNvPicPr>
            <a:picLocks noChangeAspect="1"/>
          </p:cNvPicPr>
          <p:nvPr userDrawn="1"/>
        </p:nvPicPr>
        <p:blipFill>
          <a:blip r:embed="rId3"/>
          <a:stretch>
            <a:fillRect/>
          </a:stretch>
        </p:blipFill>
        <p:spPr>
          <a:xfrm>
            <a:off x="9377405" y="4327191"/>
            <a:ext cx="827468" cy="837740"/>
          </a:xfrm>
          <a:prstGeom prst="rect">
            <a:avLst/>
          </a:prstGeom>
        </p:spPr>
      </p:pic>
    </p:spTree>
    <p:extLst>
      <p:ext uri="{BB962C8B-B14F-4D97-AF65-F5344CB8AC3E}">
        <p14:creationId xmlns:p14="http://schemas.microsoft.com/office/powerpoint/2010/main" val="2773242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74387E9-F540-471E-9077-ABE912019CEC}"/>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Rectangle 11">
            <a:extLst>
              <a:ext uri="{FF2B5EF4-FFF2-40B4-BE49-F238E27FC236}">
                <a16:creationId xmlns:a16="http://schemas.microsoft.com/office/drawing/2014/main" id="{BA802D7D-01CF-4121-A0BE-97B90478ADD7}"/>
              </a:ext>
            </a:extLst>
          </p:cNvPr>
          <p:cNvSpPr/>
          <p:nvPr userDrawn="1"/>
        </p:nvSpPr>
        <p:spPr>
          <a:xfrm>
            <a:off x="515938" y="2049780"/>
            <a:ext cx="9351962" cy="48082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12045E5-F98A-4B03-AE8F-7EAF1343E595}"/>
              </a:ext>
            </a:extLst>
          </p:cNvPr>
          <p:cNvSpPr>
            <a:spLocks noGrp="1"/>
          </p:cNvSpPr>
          <p:nvPr>
            <p:ph type="title"/>
          </p:nvPr>
        </p:nvSpPr>
        <p:spPr>
          <a:xfrm>
            <a:off x="1038224" y="2049780"/>
            <a:ext cx="8334045" cy="1247775"/>
          </a:xfrm>
        </p:spPr>
        <p:txBody>
          <a:bodyPr tIns="0" rIns="0" bIns="0" anchor="b">
            <a:normAutofit/>
          </a:bodyPr>
          <a:lstStyle>
            <a:lvl1pPr algn="l">
              <a:defRPr sz="44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A51FA66-F218-43EF-BBA4-A34AC23F7CAF}"/>
              </a:ext>
            </a:extLst>
          </p:cNvPr>
          <p:cNvSpPr>
            <a:spLocks noGrp="1"/>
          </p:cNvSpPr>
          <p:nvPr>
            <p:ph type="body" idx="1"/>
          </p:nvPr>
        </p:nvSpPr>
        <p:spPr>
          <a:xfrm>
            <a:off x="1038224" y="3179922"/>
            <a:ext cx="8334045" cy="1500187"/>
          </a:xfrm>
        </p:spPr>
        <p:txBody>
          <a:bodyPr tIns="0" bIns="0">
            <a:normAutofit/>
          </a:bodyPr>
          <a:lstStyle>
            <a:lvl1pPr marL="0" indent="0">
              <a:lnSpc>
                <a:spcPct val="100000"/>
              </a:lnSpc>
              <a:spcBef>
                <a:spcPts val="0"/>
              </a:spcBef>
              <a:spcAft>
                <a:spcPts val="300"/>
              </a:spcAft>
              <a:buNone/>
              <a:defRPr sz="3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99546E-AA6D-4EC9-BB4C-DA5AB120AA28}"/>
              </a:ext>
            </a:extLst>
          </p:cNvPr>
          <p:cNvSpPr>
            <a:spLocks noGrp="1"/>
          </p:cNvSpPr>
          <p:nvPr>
            <p:ph type="dt" sz="half" idx="10"/>
          </p:nvPr>
        </p:nvSpPr>
        <p:spPr>
          <a:xfrm>
            <a:off x="995839" y="6301740"/>
            <a:ext cx="1393031" cy="213348"/>
          </a:xfrm>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AF20A540-DE4C-4A19-917E-51BF7D11A637}"/>
              </a:ext>
            </a:extLst>
          </p:cNvPr>
          <p:cNvSpPr>
            <a:spLocks noGrp="1"/>
          </p:cNvSpPr>
          <p:nvPr>
            <p:ph type="ftr" sz="quarter" idx="11"/>
          </p:nvPr>
        </p:nvSpPr>
        <p:spPr>
          <a:xfrm>
            <a:off x="2489359" y="6301740"/>
            <a:ext cx="4114800" cy="213348"/>
          </a:xfrm>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B7407119-5498-4890-99C0-40FFAF06EB33}"/>
              </a:ext>
            </a:extLst>
          </p:cNvPr>
          <p:cNvSpPr>
            <a:spLocks noGrp="1"/>
          </p:cNvSpPr>
          <p:nvPr>
            <p:ph type="sldNum" sz="quarter" idx="12"/>
          </p:nvPr>
        </p:nvSpPr>
        <p:spPr>
          <a:xfrm>
            <a:off x="649288" y="6301740"/>
            <a:ext cx="246062" cy="213348"/>
          </a:xfrm>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1" name="Picture 10">
            <a:extLst>
              <a:ext uri="{FF2B5EF4-FFF2-40B4-BE49-F238E27FC236}">
                <a16:creationId xmlns:a16="http://schemas.microsoft.com/office/drawing/2014/main" id="{7CD764FE-9C76-48E5-9CD7-CB6A808D8763}"/>
              </a:ext>
            </a:extLst>
          </p:cNvPr>
          <p:cNvPicPr>
            <a:picLocks noChangeAspect="1"/>
          </p:cNvPicPr>
          <p:nvPr userDrawn="1"/>
        </p:nvPicPr>
        <p:blipFill>
          <a:blip r:embed="rId2"/>
          <a:stretch>
            <a:fillRect/>
          </a:stretch>
        </p:blipFill>
        <p:spPr>
          <a:xfrm>
            <a:off x="10331891" y="393692"/>
            <a:ext cx="1359411" cy="853442"/>
          </a:xfrm>
          <a:prstGeom prst="rect">
            <a:avLst/>
          </a:prstGeom>
        </p:spPr>
      </p:pic>
      <p:pic>
        <p:nvPicPr>
          <p:cNvPr id="16" name="Picture 15">
            <a:extLst>
              <a:ext uri="{FF2B5EF4-FFF2-40B4-BE49-F238E27FC236}">
                <a16:creationId xmlns:a16="http://schemas.microsoft.com/office/drawing/2014/main" id="{9110D3E6-6EC6-4455-9ABA-A453F746048B}"/>
              </a:ext>
            </a:extLst>
          </p:cNvPr>
          <p:cNvPicPr>
            <a:picLocks noChangeAspect="1"/>
          </p:cNvPicPr>
          <p:nvPr userDrawn="1"/>
        </p:nvPicPr>
        <p:blipFill>
          <a:blip r:embed="rId3"/>
          <a:stretch>
            <a:fillRect/>
          </a:stretch>
        </p:blipFill>
        <p:spPr>
          <a:xfrm>
            <a:off x="9650778" y="5055394"/>
            <a:ext cx="428252" cy="1785747"/>
          </a:xfrm>
          <a:prstGeom prst="rect">
            <a:avLst/>
          </a:prstGeom>
        </p:spPr>
      </p:pic>
    </p:spTree>
    <p:extLst>
      <p:ext uri="{BB962C8B-B14F-4D97-AF65-F5344CB8AC3E}">
        <p14:creationId xmlns:p14="http://schemas.microsoft.com/office/powerpoint/2010/main" val="7621424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2_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74387E9-F540-471E-9077-ABE912019CEC}"/>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12045E5-F98A-4B03-AE8F-7EAF1343E595}"/>
              </a:ext>
            </a:extLst>
          </p:cNvPr>
          <p:cNvSpPr>
            <a:spLocks noGrp="1"/>
          </p:cNvSpPr>
          <p:nvPr>
            <p:ph type="title"/>
          </p:nvPr>
        </p:nvSpPr>
        <p:spPr>
          <a:xfrm>
            <a:off x="3324225" y="2049780"/>
            <a:ext cx="5553075" cy="1247775"/>
          </a:xfrm>
        </p:spPr>
        <p:txBody>
          <a:bodyPr tIns="0" rIns="0" bIns="0" anchor="b">
            <a:normAutofit/>
          </a:bodyPr>
          <a:lstStyle>
            <a:lvl1pPr algn="ctr">
              <a:defRPr sz="44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A51FA66-F218-43EF-BBA4-A34AC23F7CAF}"/>
              </a:ext>
            </a:extLst>
          </p:cNvPr>
          <p:cNvSpPr>
            <a:spLocks noGrp="1"/>
          </p:cNvSpPr>
          <p:nvPr>
            <p:ph type="body" idx="1"/>
          </p:nvPr>
        </p:nvSpPr>
        <p:spPr>
          <a:xfrm>
            <a:off x="3324225" y="3179922"/>
            <a:ext cx="5553075" cy="1500187"/>
          </a:xfrm>
        </p:spPr>
        <p:txBody>
          <a:bodyPr tIns="0" bIns="0">
            <a:normAutofit/>
          </a:bodyPr>
          <a:lstStyle>
            <a:lvl1pPr marL="0" indent="0" algn="ctr">
              <a:lnSpc>
                <a:spcPct val="100000"/>
              </a:lnSpc>
              <a:spcBef>
                <a:spcPts val="0"/>
              </a:spcBef>
              <a:spcAft>
                <a:spcPts val="300"/>
              </a:spcAft>
              <a:buNone/>
              <a:defRPr sz="3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11" name="Picture 10">
            <a:extLst>
              <a:ext uri="{FF2B5EF4-FFF2-40B4-BE49-F238E27FC236}">
                <a16:creationId xmlns:a16="http://schemas.microsoft.com/office/drawing/2014/main" id="{7CD764FE-9C76-48E5-9CD7-CB6A808D8763}"/>
              </a:ext>
            </a:extLst>
          </p:cNvPr>
          <p:cNvPicPr>
            <a:picLocks noChangeAspect="1"/>
          </p:cNvPicPr>
          <p:nvPr userDrawn="1"/>
        </p:nvPicPr>
        <p:blipFill>
          <a:blip r:embed="rId2"/>
          <a:stretch>
            <a:fillRect/>
          </a:stretch>
        </p:blipFill>
        <p:spPr>
          <a:xfrm>
            <a:off x="10341416" y="5554972"/>
            <a:ext cx="1359411" cy="853442"/>
          </a:xfrm>
          <a:prstGeom prst="rect">
            <a:avLst/>
          </a:prstGeom>
        </p:spPr>
      </p:pic>
      <p:pic>
        <p:nvPicPr>
          <p:cNvPr id="14" name="Picture 13">
            <a:extLst>
              <a:ext uri="{FF2B5EF4-FFF2-40B4-BE49-F238E27FC236}">
                <a16:creationId xmlns:a16="http://schemas.microsoft.com/office/drawing/2014/main" id="{6FD4D463-BA1E-467E-AF08-0BD85ADD4D3B}"/>
              </a:ext>
            </a:extLst>
          </p:cNvPr>
          <p:cNvPicPr>
            <a:picLocks noChangeAspect="1"/>
          </p:cNvPicPr>
          <p:nvPr userDrawn="1"/>
        </p:nvPicPr>
        <p:blipFill>
          <a:blip r:embed="rId3"/>
          <a:stretch>
            <a:fillRect/>
          </a:stretch>
        </p:blipFill>
        <p:spPr>
          <a:xfrm>
            <a:off x="9202429" y="2105025"/>
            <a:ext cx="2446827" cy="2667000"/>
          </a:xfrm>
          <a:prstGeom prst="rect">
            <a:avLst/>
          </a:prstGeom>
        </p:spPr>
      </p:pic>
      <p:pic>
        <p:nvPicPr>
          <p:cNvPr id="18" name="Picture 17">
            <a:extLst>
              <a:ext uri="{FF2B5EF4-FFF2-40B4-BE49-F238E27FC236}">
                <a16:creationId xmlns:a16="http://schemas.microsoft.com/office/drawing/2014/main" id="{6C4977D1-B34D-4B39-B386-F9B66102CD22}"/>
              </a:ext>
            </a:extLst>
          </p:cNvPr>
          <p:cNvPicPr>
            <a:picLocks noChangeAspect="1"/>
          </p:cNvPicPr>
          <p:nvPr userDrawn="1"/>
        </p:nvPicPr>
        <p:blipFill>
          <a:blip r:embed="rId4"/>
          <a:stretch>
            <a:fillRect/>
          </a:stretch>
        </p:blipFill>
        <p:spPr>
          <a:xfrm>
            <a:off x="542744" y="2104425"/>
            <a:ext cx="2423831" cy="2667600"/>
          </a:xfrm>
          <a:prstGeom prst="rect">
            <a:avLst/>
          </a:prstGeom>
        </p:spPr>
      </p:pic>
      <p:sp>
        <p:nvSpPr>
          <p:cNvPr id="20" name="Date Placeholder 3">
            <a:extLst>
              <a:ext uri="{FF2B5EF4-FFF2-40B4-BE49-F238E27FC236}">
                <a16:creationId xmlns:a16="http://schemas.microsoft.com/office/drawing/2014/main" id="{FAE5EFA3-AE6E-4B00-82D6-191AF0CBD8F1}"/>
              </a:ext>
            </a:extLst>
          </p:cNvPr>
          <p:cNvSpPr>
            <a:spLocks noGrp="1"/>
          </p:cNvSpPr>
          <p:nvPr>
            <p:ph type="dt" sz="half" idx="2"/>
          </p:nvPr>
        </p:nvSpPr>
        <p:spPr>
          <a:xfrm>
            <a:off x="862489" y="6301740"/>
            <a:ext cx="1393031" cy="213348"/>
          </a:xfrm>
          <a:prstGeom prst="rect">
            <a:avLst/>
          </a:prstGeom>
        </p:spPr>
        <p:txBody>
          <a:bodyPr vert="horz" lIns="91440" tIns="45720" rIns="91440" bIns="0" rtlCol="0" anchor="b" anchorCtr="0"/>
          <a:lstStyle>
            <a:lvl1pPr algn="l">
              <a:defRPr sz="8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a:ea typeface="+mn-ea"/>
                <a:cs typeface="+mn-cs"/>
              </a:rPr>
              <a:t>24/01/2019</a:t>
            </a:r>
          </a:p>
        </p:txBody>
      </p:sp>
      <p:sp>
        <p:nvSpPr>
          <p:cNvPr id="21" name="Footer Placeholder 4">
            <a:extLst>
              <a:ext uri="{FF2B5EF4-FFF2-40B4-BE49-F238E27FC236}">
                <a16:creationId xmlns:a16="http://schemas.microsoft.com/office/drawing/2014/main" id="{B6DB73E6-1889-4496-BEA0-8C1EF7ADF45B}"/>
              </a:ext>
            </a:extLst>
          </p:cNvPr>
          <p:cNvSpPr>
            <a:spLocks noGrp="1"/>
          </p:cNvSpPr>
          <p:nvPr>
            <p:ph type="ftr" sz="quarter" idx="3"/>
          </p:nvPr>
        </p:nvSpPr>
        <p:spPr>
          <a:xfrm>
            <a:off x="2356009" y="6301740"/>
            <a:ext cx="4114800" cy="213348"/>
          </a:xfrm>
          <a:prstGeom prst="rect">
            <a:avLst/>
          </a:prstGeom>
        </p:spPr>
        <p:txBody>
          <a:bodyPr vert="horz" lIns="91440" tIns="45720" rIns="91440" bIns="0" rtlCol="0" anchor="b" anchorCtr="0"/>
          <a:lstStyle>
            <a:lvl1pPr algn="l">
              <a:defRPr sz="8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2" name="Slide Number Placeholder 5">
            <a:extLst>
              <a:ext uri="{FF2B5EF4-FFF2-40B4-BE49-F238E27FC236}">
                <a16:creationId xmlns:a16="http://schemas.microsoft.com/office/drawing/2014/main" id="{198E58BF-935A-47EF-9962-B1958FD0EAB5}"/>
              </a:ext>
            </a:extLst>
          </p:cNvPr>
          <p:cNvSpPr>
            <a:spLocks noGrp="1"/>
          </p:cNvSpPr>
          <p:nvPr>
            <p:ph type="sldNum" sz="quarter" idx="4"/>
          </p:nvPr>
        </p:nvSpPr>
        <p:spPr>
          <a:xfrm>
            <a:off x="515938" y="6301740"/>
            <a:ext cx="246062" cy="213348"/>
          </a:xfrm>
          <a:prstGeom prst="rect">
            <a:avLst/>
          </a:prstGeom>
        </p:spPr>
        <p:txBody>
          <a:bodyPr vert="horz" lIns="0" tIns="45720" rIns="91440" bIns="0" rtlCol="0" anchor="b" anchorCtr="0"/>
          <a:lstStyle>
            <a:lvl1pPr algn="l">
              <a:defRPr sz="8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0284702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3_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74387E9-F540-471E-9077-ABE912019CEC}"/>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12045E5-F98A-4B03-AE8F-7EAF1343E595}"/>
              </a:ext>
            </a:extLst>
          </p:cNvPr>
          <p:cNvSpPr>
            <a:spLocks noGrp="1"/>
          </p:cNvSpPr>
          <p:nvPr>
            <p:ph type="title"/>
          </p:nvPr>
        </p:nvSpPr>
        <p:spPr>
          <a:xfrm>
            <a:off x="2533650" y="153351"/>
            <a:ext cx="7134226" cy="1163952"/>
          </a:xfrm>
        </p:spPr>
        <p:txBody>
          <a:bodyPr tIns="0" rIns="0" bIns="0" anchor="b">
            <a:normAutofit/>
          </a:bodyPr>
          <a:lstStyle>
            <a:lvl1pPr algn="ctr">
              <a:defRPr sz="4400">
                <a:solidFill>
                  <a:schemeClr val="accent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A51FA66-F218-43EF-BBA4-A34AC23F7CAF}"/>
              </a:ext>
            </a:extLst>
          </p:cNvPr>
          <p:cNvSpPr>
            <a:spLocks noGrp="1"/>
          </p:cNvSpPr>
          <p:nvPr>
            <p:ph type="body" idx="1"/>
          </p:nvPr>
        </p:nvSpPr>
        <p:spPr>
          <a:xfrm>
            <a:off x="2533650" y="1199671"/>
            <a:ext cx="7134226" cy="1030128"/>
          </a:xfrm>
        </p:spPr>
        <p:txBody>
          <a:bodyPr tIns="0" bIns="0">
            <a:normAutofit/>
          </a:bodyPr>
          <a:lstStyle>
            <a:lvl1pPr marL="0" indent="0" algn="ctr">
              <a:lnSpc>
                <a:spcPct val="100000"/>
              </a:lnSpc>
              <a:spcBef>
                <a:spcPts val="0"/>
              </a:spcBef>
              <a:spcAft>
                <a:spcPts val="300"/>
              </a:spcAft>
              <a:buNone/>
              <a:defRPr sz="32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11" name="Picture 10">
            <a:extLst>
              <a:ext uri="{FF2B5EF4-FFF2-40B4-BE49-F238E27FC236}">
                <a16:creationId xmlns:a16="http://schemas.microsoft.com/office/drawing/2014/main" id="{7CD764FE-9C76-48E5-9CD7-CB6A808D8763}"/>
              </a:ext>
            </a:extLst>
          </p:cNvPr>
          <p:cNvPicPr>
            <a:picLocks noChangeAspect="1"/>
          </p:cNvPicPr>
          <p:nvPr userDrawn="1"/>
        </p:nvPicPr>
        <p:blipFill>
          <a:blip r:embed="rId2"/>
          <a:stretch>
            <a:fillRect/>
          </a:stretch>
        </p:blipFill>
        <p:spPr>
          <a:xfrm>
            <a:off x="10341416" y="5554972"/>
            <a:ext cx="1359411" cy="853442"/>
          </a:xfrm>
          <a:prstGeom prst="rect">
            <a:avLst/>
          </a:prstGeom>
        </p:spPr>
      </p:pic>
      <p:pic>
        <p:nvPicPr>
          <p:cNvPr id="10" name="Picture 9">
            <a:extLst>
              <a:ext uri="{FF2B5EF4-FFF2-40B4-BE49-F238E27FC236}">
                <a16:creationId xmlns:a16="http://schemas.microsoft.com/office/drawing/2014/main" id="{28435074-FC6D-48E4-8713-50F1C82A0610}"/>
              </a:ext>
            </a:extLst>
          </p:cNvPr>
          <p:cNvPicPr>
            <a:picLocks noChangeAspect="1"/>
          </p:cNvPicPr>
          <p:nvPr userDrawn="1"/>
        </p:nvPicPr>
        <p:blipFill>
          <a:blip r:embed="rId3"/>
          <a:stretch>
            <a:fillRect/>
          </a:stretch>
        </p:blipFill>
        <p:spPr>
          <a:xfrm>
            <a:off x="4085758" y="2383149"/>
            <a:ext cx="4009652" cy="5928372"/>
          </a:xfrm>
          <a:prstGeom prst="rect">
            <a:avLst/>
          </a:prstGeom>
        </p:spPr>
      </p:pic>
      <p:sp>
        <p:nvSpPr>
          <p:cNvPr id="16" name="Date Placeholder 3">
            <a:extLst>
              <a:ext uri="{FF2B5EF4-FFF2-40B4-BE49-F238E27FC236}">
                <a16:creationId xmlns:a16="http://schemas.microsoft.com/office/drawing/2014/main" id="{3DE78CF7-E638-4C2B-897E-A44FC47E804A}"/>
              </a:ext>
            </a:extLst>
          </p:cNvPr>
          <p:cNvSpPr>
            <a:spLocks noGrp="1"/>
          </p:cNvSpPr>
          <p:nvPr>
            <p:ph type="dt" sz="half" idx="2"/>
          </p:nvPr>
        </p:nvSpPr>
        <p:spPr>
          <a:xfrm>
            <a:off x="862489" y="6301740"/>
            <a:ext cx="1393031" cy="213348"/>
          </a:xfrm>
          <a:prstGeom prst="rect">
            <a:avLst/>
          </a:prstGeom>
        </p:spPr>
        <p:txBody>
          <a:bodyPr vert="horz" lIns="91440" tIns="45720" rIns="91440" bIns="0" rtlCol="0" anchor="b" anchorCtr="0"/>
          <a:lstStyle>
            <a:lvl1pPr algn="l">
              <a:defRPr sz="8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a:ea typeface="+mn-ea"/>
                <a:cs typeface="+mn-cs"/>
              </a:rPr>
              <a:t>24/01/2019</a:t>
            </a:r>
          </a:p>
        </p:txBody>
      </p:sp>
      <p:sp>
        <p:nvSpPr>
          <p:cNvPr id="17" name="Footer Placeholder 4">
            <a:extLst>
              <a:ext uri="{FF2B5EF4-FFF2-40B4-BE49-F238E27FC236}">
                <a16:creationId xmlns:a16="http://schemas.microsoft.com/office/drawing/2014/main" id="{4EDCF41B-2304-497A-94D6-ADD01F09042B}"/>
              </a:ext>
            </a:extLst>
          </p:cNvPr>
          <p:cNvSpPr>
            <a:spLocks noGrp="1"/>
          </p:cNvSpPr>
          <p:nvPr>
            <p:ph type="ftr" sz="quarter" idx="3"/>
          </p:nvPr>
        </p:nvSpPr>
        <p:spPr>
          <a:xfrm>
            <a:off x="2356009" y="6301740"/>
            <a:ext cx="4114800" cy="213348"/>
          </a:xfrm>
          <a:prstGeom prst="rect">
            <a:avLst/>
          </a:prstGeom>
        </p:spPr>
        <p:txBody>
          <a:bodyPr vert="horz" lIns="91440" tIns="45720" rIns="91440" bIns="0" rtlCol="0" anchor="b" anchorCtr="0"/>
          <a:lstStyle>
            <a:lvl1pPr algn="l">
              <a:defRPr sz="8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9" name="Slide Number Placeholder 5">
            <a:extLst>
              <a:ext uri="{FF2B5EF4-FFF2-40B4-BE49-F238E27FC236}">
                <a16:creationId xmlns:a16="http://schemas.microsoft.com/office/drawing/2014/main" id="{580DB326-E39C-4432-A436-8CC3E984C850}"/>
              </a:ext>
            </a:extLst>
          </p:cNvPr>
          <p:cNvSpPr>
            <a:spLocks noGrp="1"/>
          </p:cNvSpPr>
          <p:nvPr>
            <p:ph type="sldNum" sz="quarter" idx="4"/>
          </p:nvPr>
        </p:nvSpPr>
        <p:spPr>
          <a:xfrm>
            <a:off x="515938" y="6301740"/>
            <a:ext cx="246062" cy="213348"/>
          </a:xfrm>
          <a:prstGeom prst="rect">
            <a:avLst/>
          </a:prstGeom>
        </p:spPr>
        <p:txBody>
          <a:bodyPr vert="horz" lIns="0" tIns="45720" rIns="91440" bIns="0" rtlCol="0" anchor="b" anchorCtr="0"/>
          <a:lstStyle>
            <a:lvl1pPr algn="l">
              <a:defRPr sz="8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0154160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707E-5175-44B0-9FD6-3030E6ABE1DD}"/>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9C0283A1-9319-4CA0-BC39-FF849C94323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5B531F-C991-447B-AA77-CD3A8CDEDE9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E35205"/>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EB5AE868-AE7D-4304-93B8-94B39CB407D2}"/>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E35205"/>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14676AC9-9D61-4356-9031-7E6F9E7A31A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Tree>
    <p:extLst>
      <p:ext uri="{BB962C8B-B14F-4D97-AF65-F5344CB8AC3E}">
        <p14:creationId xmlns:p14="http://schemas.microsoft.com/office/powerpoint/2010/main" val="629681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707E-5175-44B0-9FD6-3030E6ABE1DD}"/>
              </a:ext>
            </a:extLst>
          </p:cNvPr>
          <p:cNvSpPr>
            <a:spLocks noGrp="1"/>
          </p:cNvSpPr>
          <p:nvPr>
            <p:ph type="title"/>
          </p:nvPr>
        </p:nvSpPr>
        <p:spPr>
          <a:xfrm>
            <a:off x="515938" y="435165"/>
            <a:ext cx="6199187" cy="125552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9C0283A1-9319-4CA0-BC39-FF849C943233}"/>
              </a:ext>
            </a:extLst>
          </p:cNvPr>
          <p:cNvSpPr>
            <a:spLocks noGrp="1"/>
          </p:cNvSpPr>
          <p:nvPr>
            <p:ph idx="1"/>
          </p:nvPr>
        </p:nvSpPr>
        <p:spPr>
          <a:xfrm>
            <a:off x="515938" y="2314575"/>
            <a:ext cx="6370637" cy="3306763"/>
          </a:xfrm>
        </p:spPr>
        <p:txBody>
          <a:bodyPr rIns="0"/>
          <a:lstStyle>
            <a:lvl1pPr>
              <a:lnSpc>
                <a:spcPct val="100000"/>
              </a:lnSpc>
              <a:spcBef>
                <a:spcPts val="0"/>
              </a:spcBef>
              <a:spcAft>
                <a:spcPts val="300"/>
              </a:spcAft>
              <a:defRPr/>
            </a:lvl1pPr>
            <a:lvl2pPr>
              <a:lnSpc>
                <a:spcPct val="100000"/>
              </a:lnSpc>
              <a:spcBef>
                <a:spcPts val="0"/>
              </a:spcBef>
              <a:spcAft>
                <a:spcPts val="300"/>
              </a:spcAft>
              <a:defRPr/>
            </a:lvl2pPr>
            <a:lvl3pPr>
              <a:lnSpc>
                <a:spcPct val="100000"/>
              </a:lnSpc>
              <a:spcBef>
                <a:spcPts val="0"/>
              </a:spcBef>
              <a:spcAft>
                <a:spcPts val="300"/>
              </a:spcAft>
              <a:defRPr/>
            </a:lvl3pPr>
            <a:lvl4pPr>
              <a:lnSpc>
                <a:spcPct val="100000"/>
              </a:lnSpc>
              <a:spcBef>
                <a:spcPts val="0"/>
              </a:spcBef>
              <a:spcAft>
                <a:spcPts val="300"/>
              </a:spcAft>
              <a:defRPr/>
            </a:lvl4pPr>
            <a:lvl5pPr>
              <a:lnSpc>
                <a:spcPct val="100000"/>
              </a:lnSpc>
              <a:spcBef>
                <a:spcPts val="0"/>
              </a:spcBef>
              <a:spcAft>
                <a:spcPts val="3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EB5B531F-C991-447B-AA77-CD3A8CDEDE9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E35205"/>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EB5AE868-AE7D-4304-93B8-94B39CB407D2}"/>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E35205"/>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14676AC9-9D61-4356-9031-7E6F9E7A31A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
        <p:nvSpPr>
          <p:cNvPr id="10" name="Picture Placeholder 9">
            <a:extLst>
              <a:ext uri="{FF2B5EF4-FFF2-40B4-BE49-F238E27FC236}">
                <a16:creationId xmlns:a16="http://schemas.microsoft.com/office/drawing/2014/main" id="{7517DB63-CC31-4964-9E84-4E0DC61E837C}"/>
              </a:ext>
            </a:extLst>
          </p:cNvPr>
          <p:cNvSpPr>
            <a:spLocks noGrp="1"/>
          </p:cNvSpPr>
          <p:nvPr>
            <p:ph type="pic" sz="quarter" idx="13" hasCustomPrompt="1"/>
          </p:nvPr>
        </p:nvSpPr>
        <p:spPr>
          <a:xfrm>
            <a:off x="7077075" y="620713"/>
            <a:ext cx="4572000" cy="5000625"/>
          </a:xfrm>
        </p:spPr>
        <p:txBody>
          <a:bodyPr tIns="0" rIns="0" bIns="0" anchor="ctr" anchorCtr="0">
            <a:normAutofit/>
          </a:bodyPr>
          <a:lstStyle>
            <a:lvl1pPr marL="0" indent="0" algn="ctr">
              <a:buFont typeface="Arial" panose="020B0604020202020204" pitchFamily="34" charset="0"/>
              <a:buNone/>
              <a:defRPr sz="1600">
                <a:solidFill>
                  <a:schemeClr val="tx2"/>
                </a:solidFill>
              </a:defRPr>
            </a:lvl1pPr>
          </a:lstStyle>
          <a:p>
            <a:r>
              <a:rPr lang="en-GB" dirty="0"/>
              <a:t>Click to insert picture</a:t>
            </a:r>
          </a:p>
        </p:txBody>
      </p:sp>
    </p:spTree>
    <p:extLst>
      <p:ext uri="{BB962C8B-B14F-4D97-AF65-F5344CB8AC3E}">
        <p14:creationId xmlns:p14="http://schemas.microsoft.com/office/powerpoint/2010/main" val="1083296101"/>
      </p:ext>
    </p:extLst>
  </p:cSld>
  <p:clrMapOvr>
    <a:masterClrMapping/>
  </p:clrMapOvr>
  <p:extLst>
    <p:ext uri="{DCECCB84-F9BA-43D5-87BE-67443E8EF086}">
      <p15:sldGuideLst xmlns:p15="http://schemas.microsoft.com/office/powerpoint/2012/main">
        <p15:guide id="1" orient="horz" pos="39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5AEE1-28BB-4CD9-9300-63E1868A84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D76AB16-A30D-4DCE-A097-EE67F02410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E35205"/>
                </a:solidFill>
                <a:effectLst/>
                <a:uLnTx/>
                <a:uFillTx/>
                <a:latin typeface="Calibri"/>
                <a:ea typeface="+mn-ea"/>
                <a:cs typeface="+mn-cs"/>
              </a:rPr>
              <a:t>24/01/2019</a:t>
            </a:r>
          </a:p>
        </p:txBody>
      </p:sp>
      <p:sp>
        <p:nvSpPr>
          <p:cNvPr id="4" name="Footer Placeholder 3">
            <a:extLst>
              <a:ext uri="{FF2B5EF4-FFF2-40B4-BE49-F238E27FC236}">
                <a16:creationId xmlns:a16="http://schemas.microsoft.com/office/drawing/2014/main" id="{4CE19E82-B7E4-42EC-A4DF-BBD7AAC98EC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E35205"/>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99C68285-04C9-4F4A-8122-C9F5B67CE125}"/>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Tree>
    <p:extLst>
      <p:ext uri="{BB962C8B-B14F-4D97-AF65-F5344CB8AC3E}">
        <p14:creationId xmlns:p14="http://schemas.microsoft.com/office/powerpoint/2010/main" val="375102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2E10C-D3FF-4BCF-B5C5-81DCAEF6A827}"/>
              </a:ext>
            </a:extLst>
          </p:cNvPr>
          <p:cNvSpPr>
            <a:spLocks noGrp="1"/>
          </p:cNvSpPr>
          <p:nvPr>
            <p:ph type="title"/>
          </p:nvPr>
        </p:nvSpPr>
        <p:spPr>
          <a:xfrm>
            <a:off x="515938" y="435165"/>
            <a:ext cx="10837862" cy="1255523"/>
          </a:xfrm>
          <a:prstGeom prst="rect">
            <a:avLst/>
          </a:prstGeom>
        </p:spPr>
        <p:txBody>
          <a:bodyPr vert="horz" lIns="0" tIns="144000" rIns="91440" bIns="45720" rtlCol="0" anchor="t" anchorCtr="0">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F4A474E-7C1F-450B-9876-416ACB928C9C}"/>
              </a:ext>
            </a:extLst>
          </p:cNvPr>
          <p:cNvSpPr>
            <a:spLocks noGrp="1"/>
          </p:cNvSpPr>
          <p:nvPr>
            <p:ph type="body" idx="1"/>
          </p:nvPr>
        </p:nvSpPr>
        <p:spPr>
          <a:xfrm>
            <a:off x="515938" y="1700403"/>
            <a:ext cx="10837862" cy="4032250"/>
          </a:xfrm>
          <a:prstGeom prst="rect">
            <a:avLst/>
          </a:prstGeom>
        </p:spPr>
        <p:txBody>
          <a:bodyPr vert="horz" lIns="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7EC841AA-6C74-4CCB-AD1E-A86AFF7C66BD}"/>
              </a:ext>
            </a:extLst>
          </p:cNvPr>
          <p:cNvSpPr>
            <a:spLocks noGrp="1"/>
          </p:cNvSpPr>
          <p:nvPr>
            <p:ph type="dt" sz="half" idx="2"/>
          </p:nvPr>
        </p:nvSpPr>
        <p:spPr>
          <a:xfrm>
            <a:off x="862489" y="6301740"/>
            <a:ext cx="1393031" cy="213348"/>
          </a:xfrm>
          <a:prstGeom prst="rect">
            <a:avLst/>
          </a:prstGeom>
        </p:spPr>
        <p:txBody>
          <a:bodyPr vert="horz" lIns="91440" tIns="45720" rIns="91440" bIns="0" rtlCol="0" anchor="b" anchorCtr="0"/>
          <a:lstStyle>
            <a:lvl1pPr algn="l">
              <a:defRPr sz="800">
                <a:solidFill>
                  <a:schemeClr val="accent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E35205"/>
                </a:solidFill>
                <a:effectLst/>
                <a:uLnTx/>
                <a:uFillTx/>
                <a:latin typeface="Calibri"/>
                <a:ea typeface="+mn-ea"/>
                <a:cs typeface="+mn-cs"/>
              </a:rPr>
              <a:t>24/01/2019</a:t>
            </a:r>
          </a:p>
        </p:txBody>
      </p:sp>
      <p:sp>
        <p:nvSpPr>
          <p:cNvPr id="5" name="Footer Placeholder 4">
            <a:extLst>
              <a:ext uri="{FF2B5EF4-FFF2-40B4-BE49-F238E27FC236}">
                <a16:creationId xmlns:a16="http://schemas.microsoft.com/office/drawing/2014/main" id="{2ABE9894-4BDE-4612-A51A-A24115D50182}"/>
              </a:ext>
            </a:extLst>
          </p:cNvPr>
          <p:cNvSpPr>
            <a:spLocks noGrp="1"/>
          </p:cNvSpPr>
          <p:nvPr>
            <p:ph type="ftr" sz="quarter" idx="3"/>
          </p:nvPr>
        </p:nvSpPr>
        <p:spPr>
          <a:xfrm>
            <a:off x="2356009" y="6301740"/>
            <a:ext cx="4114800" cy="213348"/>
          </a:xfrm>
          <a:prstGeom prst="rect">
            <a:avLst/>
          </a:prstGeom>
        </p:spPr>
        <p:txBody>
          <a:bodyPr vert="horz" lIns="91440" tIns="45720" rIns="91440" bIns="0" rtlCol="0" anchor="b" anchorCtr="0"/>
          <a:lstStyle>
            <a:lvl1pPr algn="l">
              <a:defRPr sz="800">
                <a:solidFill>
                  <a:schemeClr val="accent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E35205"/>
              </a:solidFill>
              <a:effectLst/>
              <a:uLnTx/>
              <a:uFillTx/>
              <a:latin typeface="Calibri"/>
              <a:ea typeface="+mn-ea"/>
              <a:cs typeface="+mn-cs"/>
            </a:endParaRPr>
          </a:p>
        </p:txBody>
      </p:sp>
      <p:sp>
        <p:nvSpPr>
          <p:cNvPr id="6" name="Slide Number Placeholder 5">
            <a:extLst>
              <a:ext uri="{FF2B5EF4-FFF2-40B4-BE49-F238E27FC236}">
                <a16:creationId xmlns:a16="http://schemas.microsoft.com/office/drawing/2014/main" id="{8656DE8A-AAB0-4758-970A-6F04CD71BFAF}"/>
              </a:ext>
            </a:extLst>
          </p:cNvPr>
          <p:cNvSpPr>
            <a:spLocks noGrp="1"/>
          </p:cNvSpPr>
          <p:nvPr>
            <p:ph type="sldNum" sz="quarter" idx="4"/>
          </p:nvPr>
        </p:nvSpPr>
        <p:spPr>
          <a:xfrm>
            <a:off x="515938" y="6301740"/>
            <a:ext cx="246062" cy="213348"/>
          </a:xfrm>
          <a:prstGeom prst="rect">
            <a:avLst/>
          </a:prstGeom>
        </p:spPr>
        <p:txBody>
          <a:bodyPr vert="horz" lIns="0" tIns="45720" rIns="91440" bIns="0" rtlCol="0" anchor="b" anchorCtr="0"/>
          <a:lstStyle>
            <a:lvl1pPr algn="l">
              <a:defRPr sz="800" b="1">
                <a:solidFill>
                  <a:schemeClr val="accent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cxnSp>
        <p:nvCxnSpPr>
          <p:cNvPr id="12" name="Straight Connector 11">
            <a:extLst>
              <a:ext uri="{FF2B5EF4-FFF2-40B4-BE49-F238E27FC236}">
                <a16:creationId xmlns:a16="http://schemas.microsoft.com/office/drawing/2014/main" id="{93748E85-8F04-444F-8AA0-4E537A82064C}"/>
              </a:ext>
            </a:extLst>
          </p:cNvPr>
          <p:cNvCxnSpPr>
            <a:cxnSpLocks/>
          </p:cNvCxnSpPr>
          <p:nvPr userDrawn="1"/>
        </p:nvCxnSpPr>
        <p:spPr>
          <a:xfrm>
            <a:off x="392995" y="435165"/>
            <a:ext cx="11303705" cy="1"/>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153654D0-0C33-4F65-9830-04E5CEB40BBD}"/>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75387" y="295275"/>
            <a:ext cx="435216" cy="279781"/>
          </a:xfrm>
          <a:prstGeom prst="rect">
            <a:avLst/>
          </a:prstGeom>
        </p:spPr>
      </p:pic>
      <p:pic>
        <p:nvPicPr>
          <p:cNvPr id="17" name="Picture 16">
            <a:extLst>
              <a:ext uri="{FF2B5EF4-FFF2-40B4-BE49-F238E27FC236}">
                <a16:creationId xmlns:a16="http://schemas.microsoft.com/office/drawing/2014/main" id="{F1F63474-298E-42BB-9DEA-B05F2350831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853738" y="5984838"/>
            <a:ext cx="842962" cy="530250"/>
          </a:xfrm>
          <a:prstGeom prst="rect">
            <a:avLst/>
          </a:prstGeom>
        </p:spPr>
      </p:pic>
    </p:spTree>
    <p:extLst>
      <p:ext uri="{BB962C8B-B14F-4D97-AF65-F5344CB8AC3E}">
        <p14:creationId xmlns:p14="http://schemas.microsoft.com/office/powerpoint/2010/main" val="8321976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p:txStyles>
    <p:titleStyle>
      <a:lvl1pPr algn="l" defTabSz="914400" rtl="0" eaLnBrk="1" latinLnBrk="0" hangingPunct="1">
        <a:lnSpc>
          <a:spcPts val="4100"/>
        </a:lnSpc>
        <a:spcBef>
          <a:spcPct val="0"/>
        </a:spcBef>
        <a:spcAft>
          <a:spcPts val="0"/>
        </a:spcAft>
        <a:buNone/>
        <a:defRPr sz="4000" b="1" kern="1200">
          <a:solidFill>
            <a:schemeClr val="accent1"/>
          </a:solidFill>
          <a:latin typeface="+mj-lt"/>
          <a:ea typeface="+mj-ea"/>
          <a:cs typeface="+mj-cs"/>
        </a:defRPr>
      </a:lvl1pPr>
    </p:titleStyle>
    <p:bodyStyle>
      <a:lvl1pPr marL="266700" indent="-266700" algn="l" defTabSz="914400" rtl="0" eaLnBrk="1" latinLnBrk="0" hangingPunct="1">
        <a:lnSpc>
          <a:spcPct val="90000"/>
        </a:lnSpc>
        <a:spcBef>
          <a:spcPts val="1000"/>
        </a:spcBef>
        <a:buSzPct val="80000"/>
        <a:buFontTx/>
        <a:buBlip>
          <a:blip r:embed="rId14"/>
        </a:buBlip>
        <a:defRPr sz="2400" kern="1200">
          <a:solidFill>
            <a:schemeClr val="tx1"/>
          </a:solidFill>
          <a:latin typeface="+mn-lt"/>
          <a:ea typeface="+mn-ea"/>
          <a:cs typeface="+mn-cs"/>
        </a:defRPr>
      </a:lvl1pPr>
      <a:lvl2pPr marL="541338" indent="-274638" algn="l" defTabSz="914400" rtl="0" eaLnBrk="1" latinLnBrk="0" hangingPunct="1">
        <a:lnSpc>
          <a:spcPct val="90000"/>
        </a:lnSpc>
        <a:spcBef>
          <a:spcPts val="500"/>
        </a:spcBef>
        <a:buClr>
          <a:schemeClr val="accent2"/>
        </a:buClr>
        <a:buFont typeface="Calibri" panose="020F0502020204030204" pitchFamily="34" charset="0"/>
        <a:buChar char="‒"/>
        <a:defRPr sz="2400" kern="1200">
          <a:solidFill>
            <a:schemeClr val="tx1"/>
          </a:solidFill>
          <a:latin typeface="+mn-lt"/>
          <a:ea typeface="+mn-ea"/>
          <a:cs typeface="+mn-cs"/>
        </a:defRPr>
      </a:lvl2pPr>
      <a:lvl3pPr marL="808038" indent="-266700" algn="l" defTabSz="914400" rtl="0" eaLnBrk="1" latinLnBrk="0" hangingPunct="1">
        <a:lnSpc>
          <a:spcPct val="90000"/>
        </a:lnSpc>
        <a:spcBef>
          <a:spcPts val="500"/>
        </a:spcBef>
        <a:buClr>
          <a:schemeClr val="accent2"/>
        </a:buClr>
        <a:buFont typeface="Calibri" panose="020F0502020204030204" pitchFamily="34" charset="0"/>
        <a:buChar char="‒"/>
        <a:defRPr sz="2400" kern="1200">
          <a:solidFill>
            <a:schemeClr val="tx1"/>
          </a:solidFill>
          <a:latin typeface="+mn-lt"/>
          <a:ea typeface="+mn-ea"/>
          <a:cs typeface="+mn-cs"/>
        </a:defRPr>
      </a:lvl3pPr>
      <a:lvl4pPr marL="1074738" indent="-266700" algn="l" defTabSz="914400" rtl="0" eaLnBrk="1" latinLnBrk="0" hangingPunct="1">
        <a:lnSpc>
          <a:spcPct val="90000"/>
        </a:lnSpc>
        <a:spcBef>
          <a:spcPts val="500"/>
        </a:spcBef>
        <a:buClr>
          <a:schemeClr val="accent2"/>
        </a:buClr>
        <a:buFont typeface="Calibri" panose="020F0502020204030204" pitchFamily="34" charset="0"/>
        <a:buChar char="‒"/>
        <a:defRPr sz="2400" kern="1200">
          <a:solidFill>
            <a:schemeClr val="tx1"/>
          </a:solidFill>
          <a:latin typeface="+mn-lt"/>
          <a:ea typeface="+mn-ea"/>
          <a:cs typeface="+mn-cs"/>
        </a:defRPr>
      </a:lvl4pPr>
      <a:lvl5pPr marL="1341438" indent="-266700" algn="l" defTabSz="914400" rtl="0" eaLnBrk="1" latinLnBrk="0" hangingPunct="1">
        <a:lnSpc>
          <a:spcPct val="90000"/>
        </a:lnSpc>
        <a:spcBef>
          <a:spcPts val="500"/>
        </a:spcBef>
        <a:buClr>
          <a:schemeClr val="accent2"/>
        </a:buClr>
        <a:buFont typeface="Calibri" panose="020F050202020403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25">
          <p15:clr>
            <a:srgbClr val="F26B43"/>
          </p15:clr>
        </p15:guide>
        <p15:guide id="3" orient="horz" pos="2341">
          <p15:clr>
            <a:srgbClr val="F26B43"/>
          </p15:clr>
        </p15:guide>
        <p15:guide id="4" orient="horz" pos="4110">
          <p15:clr>
            <a:srgbClr val="F26B43"/>
          </p15:clr>
        </p15:guide>
        <p15:guide id="5" pos="7151">
          <p15:clr>
            <a:srgbClr val="F26B43"/>
          </p15:clr>
        </p15:guide>
        <p15:guide id="6" orient="horz" pos="1071">
          <p15:clr>
            <a:srgbClr val="F26B43"/>
          </p15:clr>
        </p15:guide>
        <p15:guide id="7" orient="horz" pos="36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ideo" Target="https://www.youtube.com/embed/sutfPqtQFEc?start=231&amp;feature=oembed" TargetMode="Externa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jfi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ingchild.harvard.edu/resources/aces-and-toxic-stress-frequently-asked-questions/"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image" Target="../media/image19.jfif"/><Relationship Id="rId5" Type="http://schemas.openxmlformats.org/officeDocument/2006/relationships/hyperlink" Target="https://girfec.fife.scot/__data/assets/pdf_file/0032/187484/PACE-School.pdf" TargetMode="External"/><Relationship Id="rId4" Type="http://schemas.openxmlformats.org/officeDocument/2006/relationships/hyperlink" Target="https://mft.nhs.uk/rmch/services/camhs/young-people/adverse-childhood-experiences-aces-and-attachme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B912B75D-644C-4A09-99E8-AA521DF60793}"/>
              </a:ext>
            </a:extLst>
          </p:cNvPr>
          <p:cNvSpPr>
            <a:spLocks noGrp="1"/>
          </p:cNvSpPr>
          <p:nvPr>
            <p:ph type="title"/>
          </p:nvPr>
        </p:nvSpPr>
        <p:spPr>
          <a:xfrm>
            <a:off x="510524" y="2047747"/>
            <a:ext cx="5580062" cy="556819"/>
          </a:xfrm>
        </p:spPr>
        <p:txBody>
          <a:bodyPr/>
          <a:lstStyle/>
          <a:p>
            <a:r>
              <a:rPr lang="en-GB" sz="4800" dirty="0"/>
              <a:t>Supporting Parents</a:t>
            </a:r>
          </a:p>
        </p:txBody>
      </p:sp>
    </p:spTree>
    <p:extLst>
      <p:ext uri="{BB962C8B-B14F-4D97-AF65-F5344CB8AC3E}">
        <p14:creationId xmlns:p14="http://schemas.microsoft.com/office/powerpoint/2010/main" val="1342712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F5BF71-ACF3-65E0-15AD-0CFD29E7841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
        <p:nvSpPr>
          <p:cNvPr id="5" name="Title 4">
            <a:extLst>
              <a:ext uri="{FF2B5EF4-FFF2-40B4-BE49-F238E27FC236}">
                <a16:creationId xmlns:a16="http://schemas.microsoft.com/office/drawing/2014/main" id="{501CC4FD-31EC-B1EF-1716-CED26A00E7DA}"/>
              </a:ext>
            </a:extLst>
          </p:cNvPr>
          <p:cNvSpPr>
            <a:spLocks noGrp="1"/>
          </p:cNvSpPr>
          <p:nvPr>
            <p:ph type="title"/>
          </p:nvPr>
        </p:nvSpPr>
        <p:spPr>
          <a:xfrm>
            <a:off x="510524" y="1807116"/>
            <a:ext cx="7261876" cy="7685800"/>
          </a:xfrm>
        </p:spPr>
        <p:txBody>
          <a:bodyPr/>
          <a:lstStyle/>
          <a:p>
            <a:r>
              <a:rPr lang="en-GB" sz="2400" dirty="0"/>
              <a:t>-  Ask ‘How are you dad?</a:t>
            </a:r>
            <a:br>
              <a:rPr lang="en-GB" sz="2400" dirty="0"/>
            </a:br>
            <a:r>
              <a:rPr lang="en-GB" sz="2400" dirty="0"/>
              <a:t>-  Always ask again!</a:t>
            </a:r>
            <a:br>
              <a:rPr lang="en-GB" sz="2400" dirty="0"/>
            </a:br>
            <a:r>
              <a:rPr lang="en-GB" sz="2400" dirty="0"/>
              <a:t>-  Referring to Dad Matters South Warwickshire</a:t>
            </a:r>
            <a:br>
              <a:rPr lang="en-GB" sz="2400" dirty="0"/>
            </a:br>
            <a:r>
              <a:rPr lang="en-GB" sz="2400" dirty="0"/>
              <a:t>-  Dad Matters Warwickshire Facebook page </a:t>
            </a:r>
            <a:br>
              <a:rPr lang="en-GB" sz="2400" dirty="0"/>
            </a:br>
            <a:r>
              <a:rPr lang="en-GB" sz="2400" dirty="0"/>
              <a:t>-  </a:t>
            </a:r>
            <a:r>
              <a:rPr lang="en-GB" sz="2400" dirty="0" err="1"/>
              <a:t>DadPad</a:t>
            </a:r>
            <a:br>
              <a:rPr lang="en-GB" sz="2400" dirty="0"/>
            </a:br>
            <a:endParaRPr lang="en-GB" sz="2400" dirty="0"/>
          </a:p>
        </p:txBody>
      </p:sp>
      <p:sp>
        <p:nvSpPr>
          <p:cNvPr id="6" name="Subtitle 5">
            <a:extLst>
              <a:ext uri="{FF2B5EF4-FFF2-40B4-BE49-F238E27FC236}">
                <a16:creationId xmlns:a16="http://schemas.microsoft.com/office/drawing/2014/main" id="{66969B7F-111D-D2F6-A495-4B2E65B3EDC9}"/>
              </a:ext>
            </a:extLst>
          </p:cNvPr>
          <p:cNvSpPr>
            <a:spLocks noGrp="1"/>
          </p:cNvSpPr>
          <p:nvPr>
            <p:ph type="subTitle" idx="1"/>
          </p:nvPr>
        </p:nvSpPr>
        <p:spPr>
          <a:xfrm>
            <a:off x="7772400" y="5017061"/>
            <a:ext cx="3903662" cy="1655762"/>
          </a:xfrm>
        </p:spPr>
        <p:txBody>
          <a:bodyPr/>
          <a:lstStyle/>
          <a:p>
            <a:pPr algn="ctr"/>
            <a:r>
              <a:rPr lang="en-GB" sz="4000" dirty="0"/>
              <a:t>Engaging Dads</a:t>
            </a:r>
          </a:p>
        </p:txBody>
      </p:sp>
    </p:spTree>
    <p:extLst>
      <p:ext uri="{BB962C8B-B14F-4D97-AF65-F5344CB8AC3E}">
        <p14:creationId xmlns:p14="http://schemas.microsoft.com/office/powerpoint/2010/main" val="171832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9BD65C-C922-FB46-BEC9-C52F56D7D501}"/>
              </a:ext>
            </a:extLst>
          </p:cNvPr>
          <p:cNvSpPr txBox="1"/>
          <p:nvPr/>
        </p:nvSpPr>
        <p:spPr>
          <a:xfrm>
            <a:off x="980627" y="1997839"/>
            <a:ext cx="10504967" cy="403187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itle 4">
            <a:extLst>
              <a:ext uri="{FF2B5EF4-FFF2-40B4-BE49-F238E27FC236}">
                <a16:creationId xmlns:a16="http://schemas.microsoft.com/office/drawing/2014/main" id="{C1358F25-3801-E553-5AEB-4819B8C3B432}"/>
              </a:ext>
            </a:extLst>
          </p:cNvPr>
          <p:cNvSpPr>
            <a:spLocks noGrp="1"/>
          </p:cNvSpPr>
          <p:nvPr>
            <p:ph type="title"/>
          </p:nvPr>
        </p:nvSpPr>
        <p:spPr>
          <a:xfrm>
            <a:off x="2365208" y="479694"/>
            <a:ext cx="7134226" cy="1163952"/>
          </a:xfrm>
        </p:spPr>
        <p:txBody>
          <a:bodyPr/>
          <a:lstStyle/>
          <a:p>
            <a:r>
              <a:rPr lang="en-GB" dirty="0"/>
              <a:t>Toxic Stress and how it affect parents and parenting</a:t>
            </a:r>
          </a:p>
        </p:txBody>
      </p:sp>
      <p:pic>
        <p:nvPicPr>
          <p:cNvPr id="7" name="Online Media 6" title="How Toxic Stress Affects Us, and What We Can Do About It">
            <a:hlinkClick r:id="" action="ppaction://media"/>
            <a:extLst>
              <a:ext uri="{FF2B5EF4-FFF2-40B4-BE49-F238E27FC236}">
                <a16:creationId xmlns:a16="http://schemas.microsoft.com/office/drawing/2014/main" id="{F44A2BE4-ED98-EDE4-583E-D121415F946A}"/>
              </a:ext>
            </a:extLst>
          </p:cNvPr>
          <p:cNvPicPr>
            <a:picLocks noRot="1" noChangeAspect="1"/>
          </p:cNvPicPr>
          <p:nvPr>
            <a:videoFile r:link="rId1"/>
          </p:nvPr>
        </p:nvPicPr>
        <p:blipFill>
          <a:blip r:embed="rId4"/>
          <a:stretch>
            <a:fillRect/>
          </a:stretch>
        </p:blipFill>
        <p:spPr>
          <a:xfrm>
            <a:off x="2010026" y="1643646"/>
            <a:ext cx="8446168" cy="4557757"/>
          </a:xfrm>
          <a:prstGeom prst="rect">
            <a:avLst/>
          </a:prstGeom>
        </p:spPr>
      </p:pic>
    </p:spTree>
    <p:extLst>
      <p:ext uri="{BB962C8B-B14F-4D97-AF65-F5344CB8AC3E}">
        <p14:creationId xmlns:p14="http://schemas.microsoft.com/office/powerpoint/2010/main" val="350984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9852"/>
            <a:ext cx="12192000" cy="6858000"/>
          </a:xfrm>
          <a:prstGeom prst="rect">
            <a:avLst/>
          </a:prstGeom>
          <a:solidFill>
            <a:srgbClr val="00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4294967295"/>
          </p:nvPr>
        </p:nvSpPr>
        <p:spPr>
          <a:xfrm>
            <a:off x="255722" y="6219259"/>
            <a:ext cx="246063" cy="19954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500778"/>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GB" sz="800" b="1" i="0" u="none" strike="noStrike" kern="1200" cap="none" spc="0" normalizeH="0" baseline="0" noProof="0" dirty="0">
              <a:ln>
                <a:noFill/>
              </a:ln>
              <a:solidFill>
                <a:srgbClr val="500778"/>
              </a:solidFill>
              <a:effectLst/>
              <a:uLnTx/>
              <a:uFillTx/>
              <a:latin typeface="Calibri"/>
              <a:ea typeface="+mn-ea"/>
              <a:cs typeface="+mn-cs"/>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424" y="2604849"/>
            <a:ext cx="1495586" cy="1648197"/>
          </a:xfrm>
          <a:prstGeom prst="rect">
            <a:avLst/>
          </a:prstGeom>
        </p:spPr>
      </p:pic>
      <p:sp>
        <p:nvSpPr>
          <p:cNvPr id="10" name="TextBox 9"/>
          <p:cNvSpPr txBox="1"/>
          <p:nvPr/>
        </p:nvSpPr>
        <p:spPr>
          <a:xfrm>
            <a:off x="2091249" y="2215828"/>
            <a:ext cx="7405379" cy="298543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Focusing on Parents’ N</a:t>
            </a:r>
            <a:r>
              <a:rPr kumimoji="0" lang="en-GB" sz="5400" b="1" i="0" u="none" strike="noStrike" kern="1200" cap="none" spc="0" normalizeH="0" baseline="0" noProof="0" dirty="0" err="1">
                <a:ln>
                  <a:noFill/>
                </a:ln>
                <a:solidFill>
                  <a:prstClr val="white"/>
                </a:solidFill>
                <a:effectLst/>
                <a:uLnTx/>
                <a:uFillTx/>
                <a:latin typeface="Calibri"/>
                <a:ea typeface="+mn-ea"/>
                <a:cs typeface="+mn-cs"/>
              </a:rPr>
              <a:t>eeds</a:t>
            </a:r>
            <a:endParaRPr kumimoji="0" lang="en-GB" sz="54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solidFill>
                <a:effectLst/>
                <a:uLnTx/>
                <a:uFillTx/>
                <a:latin typeface="Calibri"/>
                <a:ea typeface="+mn-ea"/>
                <a:cs typeface="+mn-cs"/>
              </a:rPr>
              <a:t>Exercise 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4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9826461" y="2599551"/>
            <a:ext cx="1500394" cy="1653495"/>
          </a:xfrm>
          <a:prstGeom prst="rect">
            <a:avLst/>
          </a:prstGeom>
        </p:spPr>
      </p:pic>
    </p:spTree>
    <p:extLst>
      <p:ext uri="{BB962C8B-B14F-4D97-AF65-F5344CB8AC3E}">
        <p14:creationId xmlns:p14="http://schemas.microsoft.com/office/powerpoint/2010/main" val="333201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Parents Struggle to Cope?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1964809"/>
              </p:ext>
            </p:extLst>
          </p:nvPr>
        </p:nvGraphicFramePr>
        <p:xfrm>
          <a:off x="515938" y="1455821"/>
          <a:ext cx="11233610" cy="5171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019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Graphic spid="4" grpId="2">
        <p:bldAsOne/>
      </p:bldGraphic>
      <p:bldGraphic spid="4" grpId="3">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CCB11-E72C-7C44-9F92-81E4BC671CAF}"/>
              </a:ext>
            </a:extLst>
          </p:cNvPr>
          <p:cNvSpPr>
            <a:spLocks noGrp="1"/>
          </p:cNvSpPr>
          <p:nvPr>
            <p:ph type="title"/>
          </p:nvPr>
        </p:nvSpPr>
        <p:spPr/>
        <p:txBody>
          <a:bodyPr/>
          <a:lstStyle/>
          <a:p>
            <a:r>
              <a:rPr lang="en-US" dirty="0"/>
              <a:t>What you can do to support parents….</a:t>
            </a:r>
          </a:p>
        </p:txBody>
      </p:sp>
      <p:sp>
        <p:nvSpPr>
          <p:cNvPr id="3" name="Content Placeholder 2">
            <a:extLst>
              <a:ext uri="{FF2B5EF4-FFF2-40B4-BE49-F238E27FC236}">
                <a16:creationId xmlns:a16="http://schemas.microsoft.com/office/drawing/2014/main" id="{5FAE99E9-3A1F-3C4A-B249-3B200ED29F67}"/>
              </a:ext>
            </a:extLst>
          </p:cNvPr>
          <p:cNvSpPr>
            <a:spLocks noGrp="1"/>
          </p:cNvSpPr>
          <p:nvPr>
            <p:ph idx="1"/>
          </p:nvPr>
        </p:nvSpPr>
        <p:spPr>
          <a:xfrm>
            <a:off x="515938" y="1700402"/>
            <a:ext cx="10837862" cy="4519923"/>
          </a:xfrm>
        </p:spPr>
        <p:txBody>
          <a:bodyPr>
            <a:normAutofit/>
          </a:bodyPr>
          <a:lstStyle/>
          <a:p>
            <a:r>
              <a:rPr lang="en-US" dirty="0"/>
              <a:t>Reduce stress and anxiety – non-judgmental listening ear</a:t>
            </a:r>
          </a:p>
          <a:p>
            <a:r>
              <a:rPr lang="en-US" dirty="0"/>
              <a:t>Give reassurance </a:t>
            </a:r>
          </a:p>
          <a:p>
            <a:r>
              <a:rPr lang="en-US" dirty="0"/>
              <a:t>Respect family’s choices</a:t>
            </a:r>
          </a:p>
          <a:p>
            <a:r>
              <a:rPr lang="en-US" dirty="0"/>
              <a:t>‘This is normal’ </a:t>
            </a:r>
          </a:p>
          <a:p>
            <a:r>
              <a:rPr lang="en-US" dirty="0"/>
              <a:t>Offer practical help</a:t>
            </a:r>
          </a:p>
          <a:p>
            <a:r>
              <a:rPr lang="en-US" dirty="0"/>
              <a:t>Be a role model for positive parenting – looking for a route to children’s behaviour </a:t>
            </a:r>
          </a:p>
          <a:p>
            <a:r>
              <a:rPr lang="en-US" dirty="0"/>
              <a:t>Work alongside in a supportive way</a:t>
            </a:r>
          </a:p>
          <a:p>
            <a:r>
              <a:rPr lang="en-US" dirty="0"/>
              <a:t>Signpost to other service</a:t>
            </a:r>
          </a:p>
          <a:p>
            <a:r>
              <a:rPr lang="en-US" dirty="0"/>
              <a:t>Remind parents its OK to take care of themselves too</a:t>
            </a:r>
          </a:p>
          <a:p>
            <a:endParaRPr lang="en-US" dirty="0"/>
          </a:p>
        </p:txBody>
      </p:sp>
    </p:spTree>
    <p:extLst>
      <p:ext uri="{BB962C8B-B14F-4D97-AF65-F5344CB8AC3E}">
        <p14:creationId xmlns:p14="http://schemas.microsoft.com/office/powerpoint/2010/main" val="201785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5B862-D5BA-C96B-FE13-35E83B964076}"/>
              </a:ext>
            </a:extLst>
          </p:cNvPr>
          <p:cNvSpPr>
            <a:spLocks noGrp="1"/>
          </p:cNvSpPr>
          <p:nvPr>
            <p:ph type="title"/>
          </p:nvPr>
        </p:nvSpPr>
        <p:spPr/>
        <p:txBody>
          <a:bodyPr>
            <a:normAutofit/>
          </a:bodyPr>
          <a:lstStyle/>
          <a:p>
            <a:r>
              <a:rPr lang="en-US" sz="4800" dirty="0"/>
              <a:t>PACE</a:t>
            </a:r>
          </a:p>
        </p:txBody>
      </p:sp>
      <p:sp>
        <p:nvSpPr>
          <p:cNvPr id="3" name="Content Placeholder 2">
            <a:extLst>
              <a:ext uri="{FF2B5EF4-FFF2-40B4-BE49-F238E27FC236}">
                <a16:creationId xmlns:a16="http://schemas.microsoft.com/office/drawing/2014/main" id="{D5C9E44F-8764-63C3-A47C-A42D6422447A}"/>
              </a:ext>
            </a:extLst>
          </p:cNvPr>
          <p:cNvSpPr>
            <a:spLocks noGrp="1"/>
          </p:cNvSpPr>
          <p:nvPr>
            <p:ph idx="1"/>
          </p:nvPr>
        </p:nvSpPr>
        <p:spPr>
          <a:xfrm>
            <a:off x="515938" y="1215189"/>
            <a:ext cx="10837862" cy="5329990"/>
          </a:xfrm>
        </p:spPr>
        <p:txBody>
          <a:bodyPr>
            <a:normAutofit/>
          </a:bodyPr>
          <a:lstStyle/>
          <a:p>
            <a:pPr marL="0" indent="0">
              <a:buNone/>
            </a:pPr>
            <a:r>
              <a:rPr lang="en-US" dirty="0">
                <a:solidFill>
                  <a:srgbClr val="FFC000"/>
                </a:solidFill>
              </a:rPr>
              <a:t> Playfulness </a:t>
            </a:r>
            <a:r>
              <a:rPr lang="en-US" sz="2000" dirty="0"/>
              <a:t>- </a:t>
            </a:r>
            <a:r>
              <a:rPr lang="en-GB" sz="2000" dirty="0">
                <a:effectLst/>
                <a:latin typeface="Arial Rounded MT Bold" panose="020F0704030504030204" pitchFamily="34" charset="77"/>
                <a:ea typeface="Times New Roman" panose="02020603050405020304" pitchFamily="18" charset="0"/>
              </a:rPr>
              <a:t>use a light tone of voice; have fun; express a sense of happiness. Keeps interactions upbeat and fun. Can help diffuse a difficult or tense situation. </a:t>
            </a:r>
            <a:r>
              <a:rPr lang="en-GB" sz="2000" dirty="0">
                <a:effectLst/>
                <a:latin typeface="Arial Rounded MT Bold" panose="020F0704030504030204" pitchFamily="34" charset="77"/>
              </a:rPr>
              <a:t> </a:t>
            </a:r>
          </a:p>
          <a:p>
            <a:pPr marL="0" indent="0">
              <a:buNone/>
            </a:pPr>
            <a:endParaRPr lang="en-GB" dirty="0">
              <a:latin typeface="Arial Rounded MT Bold" panose="020F0704030504030204" pitchFamily="34" charset="77"/>
            </a:endParaRPr>
          </a:p>
          <a:p>
            <a:pPr marL="0" indent="0">
              <a:buNone/>
            </a:pPr>
            <a:r>
              <a:rPr lang="en-GB" dirty="0">
                <a:solidFill>
                  <a:srgbClr val="7030A0"/>
                </a:solidFill>
              </a:rPr>
              <a:t> Acceptance </a:t>
            </a:r>
            <a:r>
              <a:rPr lang="en-GB" sz="2000" dirty="0"/>
              <a:t>- </a:t>
            </a:r>
            <a:r>
              <a:rPr lang="en-GB" sz="2000" dirty="0">
                <a:solidFill>
                  <a:srgbClr val="656666"/>
                </a:solidFill>
                <a:effectLst/>
                <a:latin typeface="pt_sans"/>
              </a:rPr>
              <a:t> </a:t>
            </a:r>
            <a:r>
              <a:rPr lang="en-GB" sz="2000" dirty="0">
                <a:effectLst/>
                <a:latin typeface="Arial Rounded MT Bold" panose="020F0704030504030204" pitchFamily="34" charset="77"/>
              </a:rPr>
              <a:t>actively communicating to the child that you accept the wishes,       feelings, thoughts, motives and perceptions that are underneath the outward behaviour. </a:t>
            </a:r>
            <a:r>
              <a:rPr lang="en-GB" sz="2000" dirty="0">
                <a:latin typeface="Arial Rounded MT Bold" panose="020F0704030504030204" pitchFamily="34" charset="77"/>
              </a:rPr>
              <a:t>Accepting how they feel in that moment is OK/validating their feelings. </a:t>
            </a:r>
            <a:endParaRPr lang="en-GB" sz="2000" dirty="0">
              <a:effectLst/>
              <a:latin typeface="Arial Rounded MT Bold" panose="020F0704030504030204" pitchFamily="34" charset="77"/>
            </a:endParaRPr>
          </a:p>
          <a:p>
            <a:pPr marL="0" indent="0">
              <a:buNone/>
            </a:pPr>
            <a:endParaRPr lang="en-GB" sz="2000" dirty="0">
              <a:latin typeface="Arial Rounded MT Bold" panose="020F0704030504030204" pitchFamily="34" charset="77"/>
            </a:endParaRPr>
          </a:p>
          <a:p>
            <a:pPr marL="0" indent="0">
              <a:buNone/>
            </a:pPr>
            <a:r>
              <a:rPr lang="en-GB" dirty="0">
                <a:solidFill>
                  <a:srgbClr val="656666"/>
                </a:solidFill>
                <a:latin typeface="pt_sans"/>
              </a:rPr>
              <a:t> </a:t>
            </a:r>
            <a:r>
              <a:rPr lang="en-GB" dirty="0">
                <a:solidFill>
                  <a:srgbClr val="FFC000"/>
                </a:solidFill>
                <a:latin typeface="+mj-lt"/>
              </a:rPr>
              <a:t>C</a:t>
            </a:r>
            <a:r>
              <a:rPr lang="en-GB" dirty="0">
                <a:solidFill>
                  <a:srgbClr val="FFC000"/>
                </a:solidFill>
                <a:latin typeface="pt_sans"/>
              </a:rPr>
              <a:t>uriosity-</a:t>
            </a:r>
            <a:r>
              <a:rPr lang="en-GB" dirty="0">
                <a:solidFill>
                  <a:srgbClr val="656666"/>
                </a:solidFill>
                <a:latin typeface="pt_sans"/>
              </a:rPr>
              <a:t> </a:t>
            </a:r>
            <a:r>
              <a:rPr lang="en-GB" sz="2000" dirty="0">
                <a:effectLst/>
                <a:latin typeface="Arial Rounded MT Bold" panose="020F0704030504030204" pitchFamily="34" charset="77"/>
              </a:rPr>
              <a:t>“What do you think was going on? What do you think that was about?” or “I wonder what…?” Seeking to understand the child. </a:t>
            </a:r>
          </a:p>
          <a:p>
            <a:pPr marL="0" indent="0">
              <a:buNone/>
            </a:pPr>
            <a:endParaRPr lang="en-GB" sz="2000" dirty="0">
              <a:solidFill>
                <a:srgbClr val="656666"/>
              </a:solidFill>
              <a:latin typeface="pt_sans"/>
            </a:endParaRPr>
          </a:p>
          <a:p>
            <a:pPr marL="0" indent="0">
              <a:buNone/>
            </a:pPr>
            <a:r>
              <a:rPr lang="en-GB" dirty="0">
                <a:solidFill>
                  <a:srgbClr val="7030A0"/>
                </a:solidFill>
                <a:latin typeface="pt_sans"/>
              </a:rPr>
              <a:t> </a:t>
            </a:r>
            <a:r>
              <a:rPr lang="en-GB" dirty="0">
                <a:solidFill>
                  <a:srgbClr val="7030A0"/>
                </a:solidFill>
                <a:latin typeface="+mj-lt"/>
              </a:rPr>
              <a:t>Empathy </a:t>
            </a:r>
            <a:r>
              <a:rPr lang="en-GB" sz="2000" dirty="0">
                <a:solidFill>
                  <a:srgbClr val="656666"/>
                </a:solidFill>
                <a:latin typeface="pt_sans"/>
              </a:rPr>
              <a:t>- </a:t>
            </a:r>
            <a:r>
              <a:rPr lang="en-GB" sz="2000" dirty="0">
                <a:effectLst/>
                <a:latin typeface="Arial Rounded MT Bold" panose="020F0704030504030204" pitchFamily="34" charset="77"/>
              </a:rPr>
              <a:t>when the child is sad or in distress the adult is feeling the sadness and distress with her and lets the child know that. Provides a sense of compassion and containing their big emotions. </a:t>
            </a:r>
            <a:endParaRPr lang="en-US" sz="2000" dirty="0">
              <a:latin typeface="Arial Rounded MT Bold" panose="020F0704030504030204" pitchFamily="34" charset="77"/>
            </a:endParaRPr>
          </a:p>
        </p:txBody>
      </p:sp>
    </p:spTree>
    <p:extLst>
      <p:ext uri="{BB962C8B-B14F-4D97-AF65-F5344CB8AC3E}">
        <p14:creationId xmlns:p14="http://schemas.microsoft.com/office/powerpoint/2010/main" val="230524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B42C-56D6-5753-261A-0D1E0B3829BE}"/>
              </a:ext>
            </a:extLst>
          </p:cNvPr>
          <p:cNvSpPr>
            <a:spLocks noGrp="1"/>
          </p:cNvSpPr>
          <p:nvPr>
            <p:ph type="title"/>
          </p:nvPr>
        </p:nvSpPr>
        <p:spPr/>
        <p:txBody>
          <a:bodyPr/>
          <a:lstStyle/>
          <a:p>
            <a:r>
              <a:rPr lang="en-GB" dirty="0"/>
              <a:t>Summary </a:t>
            </a:r>
          </a:p>
        </p:txBody>
      </p:sp>
      <p:sp>
        <p:nvSpPr>
          <p:cNvPr id="3" name="Content Placeholder 2">
            <a:extLst>
              <a:ext uri="{FF2B5EF4-FFF2-40B4-BE49-F238E27FC236}">
                <a16:creationId xmlns:a16="http://schemas.microsoft.com/office/drawing/2014/main" id="{12A00834-354B-390B-D564-13B5C2927436}"/>
              </a:ext>
            </a:extLst>
          </p:cNvPr>
          <p:cNvSpPr>
            <a:spLocks noGrp="1"/>
          </p:cNvSpPr>
          <p:nvPr>
            <p:ph idx="1"/>
          </p:nvPr>
        </p:nvSpPr>
        <p:spPr>
          <a:xfrm>
            <a:off x="515938" y="1700403"/>
            <a:ext cx="10837862" cy="3665681"/>
          </a:xfrm>
        </p:spPr>
        <p:txBody>
          <a:bodyPr>
            <a:normAutofit fontScale="92500" lnSpcReduction="10000"/>
          </a:bodyPr>
          <a:lstStyle/>
          <a:p>
            <a:pPr algn="ctr"/>
            <a:r>
              <a:rPr lang="en-GB" sz="2800" dirty="0"/>
              <a:t>Home Start acknowledges that the parenting role can be challenging, and volunteers can listen and provide support in their choices</a:t>
            </a:r>
          </a:p>
          <a:p>
            <a:pPr algn="ctr"/>
            <a:r>
              <a:rPr lang="en-GB" sz="2800" dirty="0"/>
              <a:t>Everyone experiences highs and lows to their own parenting journey</a:t>
            </a:r>
          </a:p>
          <a:p>
            <a:pPr algn="ctr"/>
            <a:r>
              <a:rPr lang="en-GB" sz="2800" dirty="0"/>
              <a:t>There are no perfect answers – every problem and situation is different</a:t>
            </a:r>
          </a:p>
          <a:p>
            <a:pPr algn="ctr"/>
            <a:r>
              <a:rPr lang="en-GB" sz="2800" dirty="0"/>
              <a:t>Use your coordinator for support with any difficulties you may face</a:t>
            </a:r>
          </a:p>
          <a:p>
            <a:pPr algn="ctr"/>
            <a:r>
              <a:rPr lang="en-GB" sz="2800" dirty="0"/>
              <a:t>Models such as PACE can provide structure to interactions with families and children</a:t>
            </a:r>
          </a:p>
          <a:p>
            <a:pPr algn="ctr"/>
            <a:r>
              <a:rPr lang="en-GB" sz="2800" dirty="0"/>
              <a:t>Try not to underestimate the importance of you and your role, although at times, the impact may seem small, it will be big for the family! </a:t>
            </a:r>
          </a:p>
          <a:p>
            <a:endParaRPr lang="en-GB" dirty="0"/>
          </a:p>
          <a:p>
            <a:endParaRPr lang="en-GB" dirty="0"/>
          </a:p>
          <a:p>
            <a:endParaRPr lang="en-GB" dirty="0"/>
          </a:p>
          <a:p>
            <a:endParaRPr lang="en-GB" dirty="0"/>
          </a:p>
        </p:txBody>
      </p:sp>
      <p:sp>
        <p:nvSpPr>
          <p:cNvPr id="6" name="Slide Number Placeholder 5">
            <a:extLst>
              <a:ext uri="{FF2B5EF4-FFF2-40B4-BE49-F238E27FC236}">
                <a16:creationId xmlns:a16="http://schemas.microsoft.com/office/drawing/2014/main" id="{8180B5A5-6EFB-28AF-06A3-5CCD6BA4892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pic>
        <p:nvPicPr>
          <p:cNvPr id="17" name="Picture 16" descr="A group of hands holding up letters&#10;&#10;Description automatically generated">
            <a:extLst>
              <a:ext uri="{FF2B5EF4-FFF2-40B4-BE49-F238E27FC236}">
                <a16:creationId xmlns:a16="http://schemas.microsoft.com/office/drawing/2014/main" id="{3F48F1B6-3DC5-43B5-FC0F-0A0DFE1FEC86}"/>
              </a:ext>
            </a:extLst>
          </p:cNvPr>
          <p:cNvPicPr>
            <a:picLocks noChangeAspect="1"/>
          </p:cNvPicPr>
          <p:nvPr/>
        </p:nvPicPr>
        <p:blipFill>
          <a:blip r:embed="rId3"/>
          <a:stretch>
            <a:fillRect/>
          </a:stretch>
        </p:blipFill>
        <p:spPr>
          <a:xfrm>
            <a:off x="4096544" y="5375799"/>
            <a:ext cx="3676650" cy="1238250"/>
          </a:xfrm>
          <a:prstGeom prst="rect">
            <a:avLst/>
          </a:prstGeom>
        </p:spPr>
      </p:pic>
    </p:spTree>
    <p:extLst>
      <p:ext uri="{BB962C8B-B14F-4D97-AF65-F5344CB8AC3E}">
        <p14:creationId xmlns:p14="http://schemas.microsoft.com/office/powerpoint/2010/main" val="1567239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F237E-0F6F-9628-3EBE-F733962BA19D}"/>
              </a:ext>
            </a:extLst>
          </p:cNvPr>
          <p:cNvSpPr>
            <a:spLocks noGrp="1"/>
          </p:cNvSpPr>
          <p:nvPr>
            <p:ph type="title"/>
          </p:nvPr>
        </p:nvSpPr>
        <p:spPr/>
        <p:txBody>
          <a:bodyPr/>
          <a:lstStyle/>
          <a:p>
            <a:r>
              <a:rPr lang="en-GB" dirty="0"/>
              <a:t>Further Resources</a:t>
            </a:r>
          </a:p>
        </p:txBody>
      </p:sp>
      <p:sp>
        <p:nvSpPr>
          <p:cNvPr id="3" name="Content Placeholder 2">
            <a:extLst>
              <a:ext uri="{FF2B5EF4-FFF2-40B4-BE49-F238E27FC236}">
                <a16:creationId xmlns:a16="http://schemas.microsoft.com/office/drawing/2014/main" id="{42350AE1-AC5D-39E4-DEAF-38F82AE49A91}"/>
              </a:ext>
            </a:extLst>
          </p:cNvPr>
          <p:cNvSpPr>
            <a:spLocks noGrp="1"/>
          </p:cNvSpPr>
          <p:nvPr>
            <p:ph idx="1"/>
          </p:nvPr>
        </p:nvSpPr>
        <p:spPr>
          <a:xfrm>
            <a:off x="430212" y="1580648"/>
            <a:ext cx="6370637" cy="4108260"/>
          </a:xfrm>
        </p:spPr>
        <p:txBody>
          <a:bodyPr>
            <a:normAutofit/>
          </a:bodyPr>
          <a:lstStyle/>
          <a:p>
            <a:r>
              <a:rPr lang="en-GB" dirty="0">
                <a:hlinkClick r:id="rId3"/>
              </a:rPr>
              <a:t>https://developingchild.harvard.edu/resources/aces-and-toxic-stress-frequently-asked-questions/</a:t>
            </a:r>
            <a:endParaRPr lang="en-GB" dirty="0"/>
          </a:p>
          <a:p>
            <a:r>
              <a:rPr lang="en-GB" dirty="0">
                <a:hlinkClick r:id="rId4"/>
              </a:rPr>
              <a:t>https://mft.nhs.uk/rmch/services/camhs/young-people/adverse-childhood-experiences-aces-and-attachment/</a:t>
            </a:r>
            <a:endParaRPr lang="en-GB" dirty="0"/>
          </a:p>
          <a:p>
            <a:r>
              <a:rPr lang="en-GB" dirty="0">
                <a:hlinkClick r:id="rId5"/>
              </a:rPr>
              <a:t>https://girfec.fife.scot/__data/assets/pdf_file/0032/187484/PACE-School.pdf</a:t>
            </a:r>
            <a:endParaRPr lang="en-GB" dirty="0"/>
          </a:p>
          <a:p>
            <a:r>
              <a:rPr lang="en-GB" dirty="0"/>
              <a:t>https://www.nesta.org.uk/blog/why-improving-support-parents-key-early-childhood-development/</a:t>
            </a:r>
          </a:p>
          <a:p>
            <a:endParaRPr lang="en-GB" dirty="0"/>
          </a:p>
          <a:p>
            <a:endParaRPr lang="en-GB" dirty="0"/>
          </a:p>
        </p:txBody>
      </p:sp>
      <p:sp>
        <p:nvSpPr>
          <p:cNvPr id="6" name="Slide Number Placeholder 5">
            <a:extLst>
              <a:ext uri="{FF2B5EF4-FFF2-40B4-BE49-F238E27FC236}">
                <a16:creationId xmlns:a16="http://schemas.microsoft.com/office/drawing/2014/main" id="{2D9CB7EB-7BEC-03D0-07D5-71D343C4975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pic>
        <p:nvPicPr>
          <p:cNvPr id="9" name="Picture Placeholder 8" descr="A stack of books on a white background&#10;&#10;Description automatically generated">
            <a:extLst>
              <a:ext uri="{FF2B5EF4-FFF2-40B4-BE49-F238E27FC236}">
                <a16:creationId xmlns:a16="http://schemas.microsoft.com/office/drawing/2014/main" id="{0BA86B21-22EC-CB16-7B9B-BDD4174B307A}"/>
              </a:ext>
            </a:extLst>
          </p:cNvPr>
          <p:cNvPicPr>
            <a:picLocks noGrp="1" noChangeAspect="1"/>
          </p:cNvPicPr>
          <p:nvPr>
            <p:ph type="pic" sz="quarter" idx="13"/>
          </p:nvPr>
        </p:nvPicPr>
        <p:blipFill>
          <a:blip r:embed="rId6"/>
          <a:srcRect l="4286" r="4286"/>
          <a:stretch>
            <a:fillRect/>
          </a:stretch>
        </p:blipFill>
        <p:spPr>
          <a:xfrm>
            <a:off x="7104062" y="928687"/>
            <a:ext cx="4572000" cy="5000625"/>
          </a:xfrm>
        </p:spPr>
      </p:pic>
    </p:spTree>
    <p:extLst>
      <p:ext uri="{BB962C8B-B14F-4D97-AF65-F5344CB8AC3E}">
        <p14:creationId xmlns:p14="http://schemas.microsoft.com/office/powerpoint/2010/main" val="1028652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0115EB-6C4F-2AEE-3E24-BEE0A7AE0A55}"/>
              </a:ext>
            </a:extLst>
          </p:cNvPr>
          <p:cNvSpPr>
            <a:spLocks noGrp="1"/>
          </p:cNvSpPr>
          <p:nvPr>
            <p:ph type="title"/>
          </p:nvPr>
        </p:nvSpPr>
        <p:spPr/>
        <p:txBody>
          <a:bodyPr/>
          <a:lstStyle/>
          <a:p>
            <a:r>
              <a:rPr lang="en-GB" dirty="0"/>
              <a:t>Objectives</a:t>
            </a:r>
          </a:p>
        </p:txBody>
      </p:sp>
      <p:sp>
        <p:nvSpPr>
          <p:cNvPr id="7" name="Text Placeholder 6">
            <a:extLst>
              <a:ext uri="{FF2B5EF4-FFF2-40B4-BE49-F238E27FC236}">
                <a16:creationId xmlns:a16="http://schemas.microsoft.com/office/drawing/2014/main" id="{99A9B015-AC25-99F6-0775-CB20FBC999B3}"/>
              </a:ext>
            </a:extLst>
          </p:cNvPr>
          <p:cNvSpPr>
            <a:spLocks noGrp="1"/>
          </p:cNvSpPr>
          <p:nvPr>
            <p:ph type="body" idx="1"/>
          </p:nvPr>
        </p:nvSpPr>
        <p:spPr>
          <a:xfrm>
            <a:off x="1038224" y="3179921"/>
            <a:ext cx="8334045" cy="3521667"/>
          </a:xfrm>
        </p:spPr>
        <p:txBody>
          <a:bodyPr>
            <a:normAutofit fontScale="77500" lnSpcReduction="20000"/>
          </a:bodyPr>
          <a:lstStyle/>
          <a:p>
            <a:pPr marL="457200" indent="-457200">
              <a:buFont typeface="Wingdings" panose="05000000000000000000" pitchFamily="2" charset="2"/>
              <a:buChar char="v"/>
            </a:pPr>
            <a:endParaRPr lang="en-GB" dirty="0"/>
          </a:p>
          <a:p>
            <a:pPr marL="457200" indent="-457200">
              <a:buFont typeface="Wingdings" panose="05000000000000000000" pitchFamily="2" charset="2"/>
              <a:buChar char="v"/>
            </a:pPr>
            <a:r>
              <a:rPr lang="en-GB" dirty="0"/>
              <a:t>Consider the vital role of fathers within a family dynamic</a:t>
            </a:r>
          </a:p>
          <a:p>
            <a:pPr marL="457200" indent="-457200">
              <a:buFont typeface="Wingdings" panose="05000000000000000000" pitchFamily="2" charset="2"/>
              <a:buChar char="v"/>
            </a:pPr>
            <a:r>
              <a:rPr lang="en-GB" dirty="0"/>
              <a:t>Identify some of the complexities and challenges of being a parent</a:t>
            </a:r>
          </a:p>
          <a:p>
            <a:pPr marL="457200" indent="-457200">
              <a:buFont typeface="Wingdings" panose="05000000000000000000" pitchFamily="2" charset="2"/>
              <a:buChar char="v"/>
            </a:pPr>
            <a:r>
              <a:rPr lang="en-GB" dirty="0"/>
              <a:t>Understand the Home Start ethos in relation to supporting parents </a:t>
            </a:r>
          </a:p>
          <a:p>
            <a:pPr marL="457200" indent="-457200">
              <a:buFont typeface="Wingdings" panose="05000000000000000000" pitchFamily="2" charset="2"/>
              <a:buChar char="v"/>
            </a:pPr>
            <a:r>
              <a:rPr lang="en-GB" dirty="0"/>
              <a:t>Consider needs of parents and why they may struggle to cope with parenting</a:t>
            </a:r>
          </a:p>
          <a:p>
            <a:pPr marL="457200" indent="-457200">
              <a:buFont typeface="Wingdings" panose="05000000000000000000" pitchFamily="2" charset="2"/>
              <a:buChar char="v"/>
            </a:pPr>
            <a:r>
              <a:rPr lang="en-GB" dirty="0"/>
              <a:t>Begin to think about the role of the volunteer within supporting parents and parenting </a:t>
            </a:r>
          </a:p>
        </p:txBody>
      </p:sp>
      <p:sp>
        <p:nvSpPr>
          <p:cNvPr id="4" name="Slide Number Placeholder 3">
            <a:extLst>
              <a:ext uri="{FF2B5EF4-FFF2-40B4-BE49-F238E27FC236}">
                <a16:creationId xmlns:a16="http://schemas.microsoft.com/office/drawing/2014/main" id="{77DBF203-C075-C1DC-0414-CE014F813B15}"/>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Tree>
    <p:extLst>
      <p:ext uri="{BB962C8B-B14F-4D97-AF65-F5344CB8AC3E}">
        <p14:creationId xmlns:p14="http://schemas.microsoft.com/office/powerpoint/2010/main" val="104208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C6979-3087-3348-AE31-2F6A632DD524}"/>
              </a:ext>
            </a:extLst>
          </p:cNvPr>
          <p:cNvSpPr>
            <a:spLocks noGrp="1"/>
          </p:cNvSpPr>
          <p:nvPr>
            <p:ph type="ctrTitle"/>
          </p:nvPr>
        </p:nvSpPr>
        <p:spPr>
          <a:xfrm>
            <a:off x="510523" y="1265694"/>
            <a:ext cx="8320655" cy="3041611"/>
          </a:xfrm>
        </p:spPr>
        <p:txBody>
          <a:bodyPr>
            <a:normAutofit fontScale="90000"/>
          </a:bodyPr>
          <a:lstStyle/>
          <a:p>
            <a:pPr algn="ctr"/>
            <a:br>
              <a:rPr lang="en-US" dirty="0"/>
            </a:br>
            <a:br>
              <a:rPr lang="en-US" dirty="0"/>
            </a:br>
            <a:r>
              <a:rPr lang="en-US" dirty="0"/>
              <a:t>This session may bring up some difficult feelings. If you are affected by this, please feel free to leave the room or talk to the coordinator afterwards</a:t>
            </a:r>
          </a:p>
        </p:txBody>
      </p:sp>
    </p:spTree>
    <p:extLst>
      <p:ext uri="{BB962C8B-B14F-4D97-AF65-F5344CB8AC3E}">
        <p14:creationId xmlns:p14="http://schemas.microsoft.com/office/powerpoint/2010/main" val="1078630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2B013-220A-4CD1-82D6-17B3D2327E6A}"/>
              </a:ext>
            </a:extLst>
          </p:cNvPr>
          <p:cNvSpPr>
            <a:spLocks noGrp="1"/>
          </p:cNvSpPr>
          <p:nvPr>
            <p:ph type="title"/>
          </p:nvPr>
        </p:nvSpPr>
        <p:spPr>
          <a:xfrm>
            <a:off x="416379" y="1069827"/>
            <a:ext cx="11775621" cy="1163952"/>
          </a:xfrm>
        </p:spPr>
        <p:txBody>
          <a:bodyPr>
            <a:noAutofit/>
          </a:bodyPr>
          <a:lstStyle/>
          <a:p>
            <a:br>
              <a:rPr lang="en-GB" sz="5400" dirty="0"/>
            </a:br>
            <a:br>
              <a:rPr lang="en-GB" sz="5400" dirty="0"/>
            </a:br>
            <a:r>
              <a:rPr lang="en-GB" sz="5400" dirty="0"/>
              <a:t>Introductory Exercise</a:t>
            </a:r>
            <a:br>
              <a:rPr lang="en-GB" sz="5400" dirty="0"/>
            </a:br>
            <a:r>
              <a:rPr lang="en-GB" sz="5400" dirty="0"/>
              <a:t>‘Highs &amp; Lows’</a:t>
            </a:r>
            <a:br>
              <a:rPr lang="en-GB" sz="5400" dirty="0"/>
            </a:br>
            <a:r>
              <a:rPr lang="en-GB" sz="3200" dirty="0"/>
              <a:t>Exercise 1</a:t>
            </a:r>
          </a:p>
        </p:txBody>
      </p:sp>
      <p:sp>
        <p:nvSpPr>
          <p:cNvPr id="6" name="Slide Number Placeholder 5">
            <a:extLst>
              <a:ext uri="{FF2B5EF4-FFF2-40B4-BE49-F238E27FC236}">
                <a16:creationId xmlns:a16="http://schemas.microsoft.com/office/drawing/2014/main" id="{439FE3E1-D372-44B2-9735-9B3B4A9AD6B0}"/>
              </a:ext>
            </a:extLst>
          </p:cNvPr>
          <p:cNvSpPr>
            <a:spLocks noGrp="1"/>
          </p:cNvSpPr>
          <p:nvPr>
            <p:ph type="sldNum" sz="quarter" idx="4"/>
          </p:nvPr>
        </p:nvSpPr>
        <p:spPr>
          <a:xfrm>
            <a:off x="649288" y="6301740"/>
            <a:ext cx="246062" cy="21334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78214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Home-Start Ethos </a:t>
            </a:r>
          </a:p>
        </p:txBody>
      </p:sp>
      <p:sp>
        <p:nvSpPr>
          <p:cNvPr id="5" name="Freeform: Shape 4">
            <a:extLst>
              <a:ext uri="{FF2B5EF4-FFF2-40B4-BE49-F238E27FC236}">
                <a16:creationId xmlns:a16="http://schemas.microsoft.com/office/drawing/2014/main" id="{F311E6EA-6526-A7EF-1832-72D9BE9ACF79}"/>
              </a:ext>
            </a:extLst>
          </p:cNvPr>
          <p:cNvSpPr/>
          <p:nvPr/>
        </p:nvSpPr>
        <p:spPr>
          <a:xfrm>
            <a:off x="536919" y="1510901"/>
            <a:ext cx="3386831" cy="2032099"/>
          </a:xfrm>
          <a:custGeom>
            <a:avLst/>
            <a:gdLst>
              <a:gd name="connsiteX0" fmla="*/ 0 w 3386831"/>
              <a:gd name="connsiteY0" fmla="*/ 338690 h 2032099"/>
              <a:gd name="connsiteX1" fmla="*/ 338690 w 3386831"/>
              <a:gd name="connsiteY1" fmla="*/ 0 h 2032099"/>
              <a:gd name="connsiteX2" fmla="*/ 3048141 w 3386831"/>
              <a:gd name="connsiteY2" fmla="*/ 0 h 2032099"/>
              <a:gd name="connsiteX3" fmla="*/ 3386831 w 3386831"/>
              <a:gd name="connsiteY3" fmla="*/ 338690 h 2032099"/>
              <a:gd name="connsiteX4" fmla="*/ 3386831 w 3386831"/>
              <a:gd name="connsiteY4" fmla="*/ 1693409 h 2032099"/>
              <a:gd name="connsiteX5" fmla="*/ 3048141 w 3386831"/>
              <a:gd name="connsiteY5" fmla="*/ 2032099 h 2032099"/>
              <a:gd name="connsiteX6" fmla="*/ 338690 w 3386831"/>
              <a:gd name="connsiteY6" fmla="*/ 2032099 h 2032099"/>
              <a:gd name="connsiteX7" fmla="*/ 0 w 3386831"/>
              <a:gd name="connsiteY7" fmla="*/ 1693409 h 2032099"/>
              <a:gd name="connsiteX8" fmla="*/ 0 w 3386831"/>
              <a:gd name="connsiteY8" fmla="*/ 338690 h 203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86831" h="2032099">
                <a:moveTo>
                  <a:pt x="0" y="338690"/>
                </a:moveTo>
                <a:cubicBezTo>
                  <a:pt x="0" y="151637"/>
                  <a:pt x="151637" y="0"/>
                  <a:pt x="338690" y="0"/>
                </a:cubicBezTo>
                <a:lnTo>
                  <a:pt x="3048141" y="0"/>
                </a:lnTo>
                <a:cubicBezTo>
                  <a:pt x="3235194" y="0"/>
                  <a:pt x="3386831" y="151637"/>
                  <a:pt x="3386831" y="338690"/>
                </a:cubicBezTo>
                <a:lnTo>
                  <a:pt x="3386831" y="1693409"/>
                </a:lnTo>
                <a:cubicBezTo>
                  <a:pt x="3386831" y="1880462"/>
                  <a:pt x="3235194" y="2032099"/>
                  <a:pt x="3048141" y="2032099"/>
                </a:cubicBezTo>
                <a:lnTo>
                  <a:pt x="338690" y="2032099"/>
                </a:lnTo>
                <a:cubicBezTo>
                  <a:pt x="151637" y="2032099"/>
                  <a:pt x="0" y="1880462"/>
                  <a:pt x="0" y="1693409"/>
                </a:cubicBezTo>
                <a:lnTo>
                  <a:pt x="0" y="33869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5399" tIns="175399" rIns="175399" bIns="175399" numCol="1" spcCol="1270" anchor="ctr" anchorCtr="0">
            <a:noAutofit/>
          </a:bodyPr>
          <a:lstStyle/>
          <a:p>
            <a:pPr marL="0" lvl="0" indent="0" algn="ctr" defTabSz="889000" rtl="0">
              <a:lnSpc>
                <a:spcPct val="90000"/>
              </a:lnSpc>
              <a:spcBef>
                <a:spcPct val="0"/>
              </a:spcBef>
              <a:spcAft>
                <a:spcPct val="35000"/>
              </a:spcAft>
              <a:buNone/>
            </a:pPr>
            <a:r>
              <a:rPr lang="en-US" sz="2000" kern="1200" dirty="0"/>
              <a:t>Parenting is </a:t>
            </a:r>
            <a:r>
              <a:rPr lang="en-US" sz="2000" b="1" kern="1200" dirty="0"/>
              <a:t>challenging</a:t>
            </a:r>
            <a:r>
              <a:rPr lang="en-US" sz="2000" kern="1200" dirty="0"/>
              <a:t> for everyone, it can be </a:t>
            </a:r>
            <a:r>
              <a:rPr lang="en-US" sz="2000" b="1" kern="1200" dirty="0"/>
              <a:t>lonely</a:t>
            </a:r>
            <a:r>
              <a:rPr lang="en-US" sz="2000" kern="1200" dirty="0"/>
              <a:t>, </a:t>
            </a:r>
            <a:r>
              <a:rPr lang="en-US" sz="2000" b="1" kern="1200" dirty="0"/>
              <a:t>worrying</a:t>
            </a:r>
            <a:r>
              <a:rPr lang="en-US" sz="2000" kern="1200" dirty="0"/>
              <a:t>, </a:t>
            </a:r>
            <a:r>
              <a:rPr lang="en-US" sz="2000" b="1" kern="1200" dirty="0"/>
              <a:t>frustrating</a:t>
            </a:r>
            <a:r>
              <a:rPr lang="en-US" sz="2000" kern="1200" dirty="0"/>
              <a:t>, </a:t>
            </a:r>
            <a:r>
              <a:rPr lang="en-US" sz="2000" b="1" kern="1200" dirty="0"/>
              <a:t>heart</a:t>
            </a:r>
            <a:r>
              <a:rPr lang="en-US" sz="2000" kern="1200" dirty="0"/>
              <a:t> </a:t>
            </a:r>
            <a:r>
              <a:rPr lang="en-US" sz="2000" b="1" kern="1200" dirty="0"/>
              <a:t>breaking</a:t>
            </a:r>
            <a:r>
              <a:rPr lang="en-US" sz="2000" kern="1200" dirty="0"/>
              <a:t> and </a:t>
            </a:r>
            <a:r>
              <a:rPr lang="en-US" sz="2000" b="1" kern="1200" dirty="0"/>
              <a:t>overwhelming</a:t>
            </a:r>
            <a:endParaRPr lang="en-GB" sz="2000" b="1" kern="1200" dirty="0"/>
          </a:p>
        </p:txBody>
      </p:sp>
      <p:sp>
        <p:nvSpPr>
          <p:cNvPr id="7" name="Freeform: Shape 6">
            <a:extLst>
              <a:ext uri="{FF2B5EF4-FFF2-40B4-BE49-F238E27FC236}">
                <a16:creationId xmlns:a16="http://schemas.microsoft.com/office/drawing/2014/main" id="{D4888E10-69E9-F033-2BA0-E7D248FEF0E3}"/>
              </a:ext>
            </a:extLst>
          </p:cNvPr>
          <p:cNvSpPr/>
          <p:nvPr/>
        </p:nvSpPr>
        <p:spPr>
          <a:xfrm>
            <a:off x="4262434" y="1497896"/>
            <a:ext cx="3344869" cy="2058109"/>
          </a:xfrm>
          <a:custGeom>
            <a:avLst/>
            <a:gdLst>
              <a:gd name="connsiteX0" fmla="*/ 0 w 3344869"/>
              <a:gd name="connsiteY0" fmla="*/ 343025 h 2058109"/>
              <a:gd name="connsiteX1" fmla="*/ 343025 w 3344869"/>
              <a:gd name="connsiteY1" fmla="*/ 0 h 2058109"/>
              <a:gd name="connsiteX2" fmla="*/ 3001844 w 3344869"/>
              <a:gd name="connsiteY2" fmla="*/ 0 h 2058109"/>
              <a:gd name="connsiteX3" fmla="*/ 3344869 w 3344869"/>
              <a:gd name="connsiteY3" fmla="*/ 343025 h 2058109"/>
              <a:gd name="connsiteX4" fmla="*/ 3344869 w 3344869"/>
              <a:gd name="connsiteY4" fmla="*/ 1715084 h 2058109"/>
              <a:gd name="connsiteX5" fmla="*/ 3001844 w 3344869"/>
              <a:gd name="connsiteY5" fmla="*/ 2058109 h 2058109"/>
              <a:gd name="connsiteX6" fmla="*/ 343025 w 3344869"/>
              <a:gd name="connsiteY6" fmla="*/ 2058109 h 2058109"/>
              <a:gd name="connsiteX7" fmla="*/ 0 w 3344869"/>
              <a:gd name="connsiteY7" fmla="*/ 1715084 h 2058109"/>
              <a:gd name="connsiteX8" fmla="*/ 0 w 3344869"/>
              <a:gd name="connsiteY8" fmla="*/ 343025 h 205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4869" h="2058109">
                <a:moveTo>
                  <a:pt x="0" y="343025"/>
                </a:moveTo>
                <a:cubicBezTo>
                  <a:pt x="0" y="153578"/>
                  <a:pt x="153578" y="0"/>
                  <a:pt x="343025" y="0"/>
                </a:cubicBezTo>
                <a:lnTo>
                  <a:pt x="3001844" y="0"/>
                </a:lnTo>
                <a:cubicBezTo>
                  <a:pt x="3191291" y="0"/>
                  <a:pt x="3344869" y="153578"/>
                  <a:pt x="3344869" y="343025"/>
                </a:cubicBezTo>
                <a:lnTo>
                  <a:pt x="3344869" y="1715084"/>
                </a:lnTo>
                <a:cubicBezTo>
                  <a:pt x="3344869" y="1904531"/>
                  <a:pt x="3191291" y="2058109"/>
                  <a:pt x="3001844" y="2058109"/>
                </a:cubicBezTo>
                <a:lnTo>
                  <a:pt x="343025" y="2058109"/>
                </a:lnTo>
                <a:cubicBezTo>
                  <a:pt x="153578" y="2058109"/>
                  <a:pt x="0" y="1904531"/>
                  <a:pt x="0" y="1715084"/>
                </a:cubicBezTo>
                <a:lnTo>
                  <a:pt x="0" y="343025"/>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76669" tIns="176669" rIns="176669" bIns="176669" numCol="1" spcCol="1270" anchor="ctr" anchorCtr="0">
            <a:noAutofit/>
          </a:bodyPr>
          <a:lstStyle/>
          <a:p>
            <a:pPr marL="0" lvl="0" indent="0" algn="ctr" defTabSz="889000" rtl="0">
              <a:lnSpc>
                <a:spcPct val="90000"/>
              </a:lnSpc>
              <a:spcBef>
                <a:spcPct val="0"/>
              </a:spcBef>
              <a:spcAft>
                <a:spcPct val="35000"/>
              </a:spcAft>
              <a:buNone/>
            </a:pPr>
            <a:r>
              <a:rPr lang="en-US" sz="2000" kern="1200" dirty="0"/>
              <a:t>We </a:t>
            </a:r>
            <a:r>
              <a:rPr lang="en-US" sz="2000" b="1" kern="1200" dirty="0"/>
              <a:t>reassure</a:t>
            </a:r>
            <a:r>
              <a:rPr lang="en-US" sz="2000" kern="1200" dirty="0"/>
              <a:t> parents that difficulties in bringing up children are </a:t>
            </a:r>
            <a:r>
              <a:rPr lang="en-US" sz="2000" b="1" kern="1200" dirty="0"/>
              <a:t>common,</a:t>
            </a:r>
            <a:r>
              <a:rPr lang="en-US" sz="2000" kern="1200" dirty="0"/>
              <a:t> and we encourage </a:t>
            </a:r>
            <a:r>
              <a:rPr lang="en-US" sz="2000" b="1" kern="1200" dirty="0"/>
              <a:t>enjoyment</a:t>
            </a:r>
            <a:r>
              <a:rPr lang="en-US" sz="2000" kern="1200" dirty="0"/>
              <a:t> in family life </a:t>
            </a:r>
            <a:endParaRPr lang="en-GB" sz="2000" kern="1200" dirty="0"/>
          </a:p>
        </p:txBody>
      </p:sp>
      <p:sp>
        <p:nvSpPr>
          <p:cNvPr id="8" name="Freeform: Shape 7">
            <a:extLst>
              <a:ext uri="{FF2B5EF4-FFF2-40B4-BE49-F238E27FC236}">
                <a16:creationId xmlns:a16="http://schemas.microsoft.com/office/drawing/2014/main" id="{EF5FC6BA-3C50-F7A9-72A0-3AF81C55FB69}"/>
              </a:ext>
            </a:extLst>
          </p:cNvPr>
          <p:cNvSpPr/>
          <p:nvPr/>
        </p:nvSpPr>
        <p:spPr>
          <a:xfrm>
            <a:off x="7945986" y="1510901"/>
            <a:ext cx="3386831" cy="2032099"/>
          </a:xfrm>
          <a:custGeom>
            <a:avLst/>
            <a:gdLst>
              <a:gd name="connsiteX0" fmla="*/ 0 w 3386831"/>
              <a:gd name="connsiteY0" fmla="*/ 338690 h 2032099"/>
              <a:gd name="connsiteX1" fmla="*/ 338690 w 3386831"/>
              <a:gd name="connsiteY1" fmla="*/ 0 h 2032099"/>
              <a:gd name="connsiteX2" fmla="*/ 3048141 w 3386831"/>
              <a:gd name="connsiteY2" fmla="*/ 0 h 2032099"/>
              <a:gd name="connsiteX3" fmla="*/ 3386831 w 3386831"/>
              <a:gd name="connsiteY3" fmla="*/ 338690 h 2032099"/>
              <a:gd name="connsiteX4" fmla="*/ 3386831 w 3386831"/>
              <a:gd name="connsiteY4" fmla="*/ 1693409 h 2032099"/>
              <a:gd name="connsiteX5" fmla="*/ 3048141 w 3386831"/>
              <a:gd name="connsiteY5" fmla="*/ 2032099 h 2032099"/>
              <a:gd name="connsiteX6" fmla="*/ 338690 w 3386831"/>
              <a:gd name="connsiteY6" fmla="*/ 2032099 h 2032099"/>
              <a:gd name="connsiteX7" fmla="*/ 0 w 3386831"/>
              <a:gd name="connsiteY7" fmla="*/ 1693409 h 2032099"/>
              <a:gd name="connsiteX8" fmla="*/ 0 w 3386831"/>
              <a:gd name="connsiteY8" fmla="*/ 338690 h 203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86831" h="2032099">
                <a:moveTo>
                  <a:pt x="0" y="338690"/>
                </a:moveTo>
                <a:cubicBezTo>
                  <a:pt x="0" y="151637"/>
                  <a:pt x="151637" y="0"/>
                  <a:pt x="338690" y="0"/>
                </a:cubicBezTo>
                <a:lnTo>
                  <a:pt x="3048141" y="0"/>
                </a:lnTo>
                <a:cubicBezTo>
                  <a:pt x="3235194" y="0"/>
                  <a:pt x="3386831" y="151637"/>
                  <a:pt x="3386831" y="338690"/>
                </a:cubicBezTo>
                <a:lnTo>
                  <a:pt x="3386831" y="1693409"/>
                </a:lnTo>
                <a:cubicBezTo>
                  <a:pt x="3386831" y="1880462"/>
                  <a:pt x="3235194" y="2032099"/>
                  <a:pt x="3048141" y="2032099"/>
                </a:cubicBezTo>
                <a:lnTo>
                  <a:pt x="338690" y="2032099"/>
                </a:lnTo>
                <a:cubicBezTo>
                  <a:pt x="151637" y="2032099"/>
                  <a:pt x="0" y="1880462"/>
                  <a:pt x="0" y="1693409"/>
                </a:cubicBezTo>
                <a:lnTo>
                  <a:pt x="0" y="33869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75399" tIns="175399" rIns="175399" bIns="175399" numCol="1" spcCol="1270" anchor="ctr" anchorCtr="0">
            <a:noAutofit/>
          </a:bodyPr>
          <a:lstStyle/>
          <a:p>
            <a:pPr marL="0" lvl="0" indent="0" algn="ctr" defTabSz="889000" rtl="0">
              <a:lnSpc>
                <a:spcPct val="90000"/>
              </a:lnSpc>
              <a:spcBef>
                <a:spcPct val="0"/>
              </a:spcBef>
              <a:spcAft>
                <a:spcPct val="35000"/>
              </a:spcAft>
              <a:buNone/>
            </a:pPr>
            <a:r>
              <a:rPr lang="en-US" sz="2000" kern="1200" dirty="0"/>
              <a:t>We encourage the parents’ </a:t>
            </a:r>
            <a:r>
              <a:rPr lang="en-US" sz="2000" b="1" kern="1200" dirty="0"/>
              <a:t>strengths</a:t>
            </a:r>
            <a:r>
              <a:rPr lang="en-US" sz="2000" kern="1200" dirty="0"/>
              <a:t> and </a:t>
            </a:r>
            <a:r>
              <a:rPr lang="en-US" sz="2000" b="1" kern="1200" dirty="0"/>
              <a:t>emotional well-being </a:t>
            </a:r>
            <a:r>
              <a:rPr lang="en-US" sz="2000" kern="1200" dirty="0"/>
              <a:t>for the ultimate benefit of their children </a:t>
            </a:r>
            <a:endParaRPr lang="en-GB" sz="2000" kern="1200" dirty="0"/>
          </a:p>
        </p:txBody>
      </p:sp>
      <p:sp>
        <p:nvSpPr>
          <p:cNvPr id="9" name="Freeform: Shape 8">
            <a:extLst>
              <a:ext uri="{FF2B5EF4-FFF2-40B4-BE49-F238E27FC236}">
                <a16:creationId xmlns:a16="http://schemas.microsoft.com/office/drawing/2014/main" id="{FB517711-C2A1-CC79-5787-7CF700B5A1F4}"/>
              </a:ext>
            </a:extLst>
          </p:cNvPr>
          <p:cNvSpPr/>
          <p:nvPr/>
        </p:nvSpPr>
        <p:spPr>
          <a:xfrm>
            <a:off x="515938" y="3894689"/>
            <a:ext cx="3386831" cy="2032099"/>
          </a:xfrm>
          <a:custGeom>
            <a:avLst/>
            <a:gdLst>
              <a:gd name="connsiteX0" fmla="*/ 0 w 3386831"/>
              <a:gd name="connsiteY0" fmla="*/ 338690 h 2032099"/>
              <a:gd name="connsiteX1" fmla="*/ 338690 w 3386831"/>
              <a:gd name="connsiteY1" fmla="*/ 0 h 2032099"/>
              <a:gd name="connsiteX2" fmla="*/ 3048141 w 3386831"/>
              <a:gd name="connsiteY2" fmla="*/ 0 h 2032099"/>
              <a:gd name="connsiteX3" fmla="*/ 3386831 w 3386831"/>
              <a:gd name="connsiteY3" fmla="*/ 338690 h 2032099"/>
              <a:gd name="connsiteX4" fmla="*/ 3386831 w 3386831"/>
              <a:gd name="connsiteY4" fmla="*/ 1693409 h 2032099"/>
              <a:gd name="connsiteX5" fmla="*/ 3048141 w 3386831"/>
              <a:gd name="connsiteY5" fmla="*/ 2032099 h 2032099"/>
              <a:gd name="connsiteX6" fmla="*/ 338690 w 3386831"/>
              <a:gd name="connsiteY6" fmla="*/ 2032099 h 2032099"/>
              <a:gd name="connsiteX7" fmla="*/ 0 w 3386831"/>
              <a:gd name="connsiteY7" fmla="*/ 1693409 h 2032099"/>
              <a:gd name="connsiteX8" fmla="*/ 0 w 3386831"/>
              <a:gd name="connsiteY8" fmla="*/ 338690 h 203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86831" h="2032099">
                <a:moveTo>
                  <a:pt x="0" y="338690"/>
                </a:moveTo>
                <a:cubicBezTo>
                  <a:pt x="0" y="151637"/>
                  <a:pt x="151637" y="0"/>
                  <a:pt x="338690" y="0"/>
                </a:cubicBezTo>
                <a:lnTo>
                  <a:pt x="3048141" y="0"/>
                </a:lnTo>
                <a:cubicBezTo>
                  <a:pt x="3235194" y="0"/>
                  <a:pt x="3386831" y="151637"/>
                  <a:pt x="3386831" y="338690"/>
                </a:cubicBezTo>
                <a:lnTo>
                  <a:pt x="3386831" y="1693409"/>
                </a:lnTo>
                <a:cubicBezTo>
                  <a:pt x="3386831" y="1880462"/>
                  <a:pt x="3235194" y="2032099"/>
                  <a:pt x="3048141" y="2032099"/>
                </a:cubicBezTo>
                <a:lnTo>
                  <a:pt x="338690" y="2032099"/>
                </a:lnTo>
                <a:cubicBezTo>
                  <a:pt x="151637" y="2032099"/>
                  <a:pt x="0" y="1880462"/>
                  <a:pt x="0" y="1693409"/>
                </a:cubicBezTo>
                <a:lnTo>
                  <a:pt x="0" y="33869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75399" tIns="175399" rIns="175399" bIns="175399" numCol="1" spcCol="1270" anchor="ctr" anchorCtr="0">
            <a:noAutofit/>
          </a:bodyPr>
          <a:lstStyle/>
          <a:p>
            <a:pPr marL="0" lvl="0" indent="0" algn="ctr" defTabSz="889000" rtl="0">
              <a:lnSpc>
                <a:spcPct val="90000"/>
              </a:lnSpc>
              <a:spcBef>
                <a:spcPct val="0"/>
              </a:spcBef>
              <a:spcAft>
                <a:spcPct val="35000"/>
              </a:spcAft>
              <a:buNone/>
            </a:pPr>
            <a:r>
              <a:rPr lang="en-US" sz="2000" kern="1200" dirty="0"/>
              <a:t>We encourage families to widen their </a:t>
            </a:r>
            <a:r>
              <a:rPr lang="en-US" sz="2000" b="1" kern="1200" dirty="0"/>
              <a:t>network</a:t>
            </a:r>
            <a:r>
              <a:rPr lang="en-US" sz="2000" kern="1200" dirty="0"/>
              <a:t> of relationships and to  effectively use the </a:t>
            </a:r>
            <a:r>
              <a:rPr lang="en-US" sz="2000" b="1" kern="1200" dirty="0"/>
              <a:t>support and services</a:t>
            </a:r>
            <a:r>
              <a:rPr lang="en-US" sz="2000" kern="1200" dirty="0"/>
              <a:t> available within the </a:t>
            </a:r>
            <a:r>
              <a:rPr lang="en-US" sz="2000" b="1" kern="1200" dirty="0"/>
              <a:t>community</a:t>
            </a:r>
            <a:endParaRPr lang="en-GB" sz="2000" b="1" kern="1200" dirty="0"/>
          </a:p>
        </p:txBody>
      </p:sp>
      <p:sp>
        <p:nvSpPr>
          <p:cNvPr id="10" name="Freeform: Shape 9">
            <a:extLst>
              <a:ext uri="{FF2B5EF4-FFF2-40B4-BE49-F238E27FC236}">
                <a16:creationId xmlns:a16="http://schemas.microsoft.com/office/drawing/2014/main" id="{A2AD0E88-94E8-A33D-ACDC-607D4C51F50D}"/>
              </a:ext>
            </a:extLst>
          </p:cNvPr>
          <p:cNvSpPr/>
          <p:nvPr/>
        </p:nvSpPr>
        <p:spPr>
          <a:xfrm>
            <a:off x="4241453" y="3894689"/>
            <a:ext cx="3386831" cy="2032099"/>
          </a:xfrm>
          <a:custGeom>
            <a:avLst/>
            <a:gdLst>
              <a:gd name="connsiteX0" fmla="*/ 0 w 3386831"/>
              <a:gd name="connsiteY0" fmla="*/ 338690 h 2032099"/>
              <a:gd name="connsiteX1" fmla="*/ 338690 w 3386831"/>
              <a:gd name="connsiteY1" fmla="*/ 0 h 2032099"/>
              <a:gd name="connsiteX2" fmla="*/ 3048141 w 3386831"/>
              <a:gd name="connsiteY2" fmla="*/ 0 h 2032099"/>
              <a:gd name="connsiteX3" fmla="*/ 3386831 w 3386831"/>
              <a:gd name="connsiteY3" fmla="*/ 338690 h 2032099"/>
              <a:gd name="connsiteX4" fmla="*/ 3386831 w 3386831"/>
              <a:gd name="connsiteY4" fmla="*/ 1693409 h 2032099"/>
              <a:gd name="connsiteX5" fmla="*/ 3048141 w 3386831"/>
              <a:gd name="connsiteY5" fmla="*/ 2032099 h 2032099"/>
              <a:gd name="connsiteX6" fmla="*/ 338690 w 3386831"/>
              <a:gd name="connsiteY6" fmla="*/ 2032099 h 2032099"/>
              <a:gd name="connsiteX7" fmla="*/ 0 w 3386831"/>
              <a:gd name="connsiteY7" fmla="*/ 1693409 h 2032099"/>
              <a:gd name="connsiteX8" fmla="*/ 0 w 3386831"/>
              <a:gd name="connsiteY8" fmla="*/ 338690 h 203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86831" h="2032099">
                <a:moveTo>
                  <a:pt x="0" y="338690"/>
                </a:moveTo>
                <a:cubicBezTo>
                  <a:pt x="0" y="151637"/>
                  <a:pt x="151637" y="0"/>
                  <a:pt x="338690" y="0"/>
                </a:cubicBezTo>
                <a:lnTo>
                  <a:pt x="3048141" y="0"/>
                </a:lnTo>
                <a:cubicBezTo>
                  <a:pt x="3235194" y="0"/>
                  <a:pt x="3386831" y="151637"/>
                  <a:pt x="3386831" y="338690"/>
                </a:cubicBezTo>
                <a:lnTo>
                  <a:pt x="3386831" y="1693409"/>
                </a:lnTo>
                <a:cubicBezTo>
                  <a:pt x="3386831" y="1880462"/>
                  <a:pt x="3235194" y="2032099"/>
                  <a:pt x="3048141" y="2032099"/>
                </a:cubicBezTo>
                <a:lnTo>
                  <a:pt x="338690" y="2032099"/>
                </a:lnTo>
                <a:cubicBezTo>
                  <a:pt x="151637" y="2032099"/>
                  <a:pt x="0" y="1880462"/>
                  <a:pt x="0" y="1693409"/>
                </a:cubicBezTo>
                <a:lnTo>
                  <a:pt x="0" y="33869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75399" tIns="175399" rIns="175399" bIns="175399" numCol="1" spcCol="1270" anchor="ctr" anchorCtr="0">
            <a:noAutofit/>
          </a:bodyPr>
          <a:lstStyle/>
          <a:p>
            <a:pPr marL="0" lvl="0" indent="0" algn="ctr" defTabSz="889000" rtl="0">
              <a:lnSpc>
                <a:spcPct val="90000"/>
              </a:lnSpc>
              <a:spcBef>
                <a:spcPct val="0"/>
              </a:spcBef>
              <a:spcAft>
                <a:spcPct val="35000"/>
              </a:spcAft>
              <a:buNone/>
            </a:pPr>
            <a:r>
              <a:rPr lang="en-US" sz="2000" kern="1200" dirty="0"/>
              <a:t>We develop a </a:t>
            </a:r>
            <a:r>
              <a:rPr lang="en-US" sz="2000" b="1" kern="1200" dirty="0"/>
              <a:t>relationship </a:t>
            </a:r>
            <a:r>
              <a:rPr lang="en-US" sz="2000" kern="1200" dirty="0"/>
              <a:t>of trust with the family, our  approach is </a:t>
            </a:r>
            <a:r>
              <a:rPr lang="en-US" sz="2000" b="1" kern="1200" dirty="0"/>
              <a:t>flexible</a:t>
            </a:r>
            <a:r>
              <a:rPr lang="en-US" sz="2000" kern="1200" dirty="0"/>
              <a:t> to meet the needs of the family</a:t>
            </a:r>
            <a:endParaRPr lang="en-GB" sz="2000" kern="1200" dirty="0"/>
          </a:p>
        </p:txBody>
      </p:sp>
      <p:sp>
        <p:nvSpPr>
          <p:cNvPr id="11" name="Freeform: Shape 10">
            <a:extLst>
              <a:ext uri="{FF2B5EF4-FFF2-40B4-BE49-F238E27FC236}">
                <a16:creationId xmlns:a16="http://schemas.microsoft.com/office/drawing/2014/main" id="{EA0CE6D4-715F-6224-CA64-909CCB6058DA}"/>
              </a:ext>
            </a:extLst>
          </p:cNvPr>
          <p:cNvSpPr/>
          <p:nvPr/>
        </p:nvSpPr>
        <p:spPr>
          <a:xfrm>
            <a:off x="7966968" y="3894689"/>
            <a:ext cx="3386831" cy="2032099"/>
          </a:xfrm>
          <a:custGeom>
            <a:avLst/>
            <a:gdLst>
              <a:gd name="connsiteX0" fmla="*/ 0 w 3386831"/>
              <a:gd name="connsiteY0" fmla="*/ 338690 h 2032099"/>
              <a:gd name="connsiteX1" fmla="*/ 338690 w 3386831"/>
              <a:gd name="connsiteY1" fmla="*/ 0 h 2032099"/>
              <a:gd name="connsiteX2" fmla="*/ 3048141 w 3386831"/>
              <a:gd name="connsiteY2" fmla="*/ 0 h 2032099"/>
              <a:gd name="connsiteX3" fmla="*/ 3386831 w 3386831"/>
              <a:gd name="connsiteY3" fmla="*/ 338690 h 2032099"/>
              <a:gd name="connsiteX4" fmla="*/ 3386831 w 3386831"/>
              <a:gd name="connsiteY4" fmla="*/ 1693409 h 2032099"/>
              <a:gd name="connsiteX5" fmla="*/ 3048141 w 3386831"/>
              <a:gd name="connsiteY5" fmla="*/ 2032099 h 2032099"/>
              <a:gd name="connsiteX6" fmla="*/ 338690 w 3386831"/>
              <a:gd name="connsiteY6" fmla="*/ 2032099 h 2032099"/>
              <a:gd name="connsiteX7" fmla="*/ 0 w 3386831"/>
              <a:gd name="connsiteY7" fmla="*/ 1693409 h 2032099"/>
              <a:gd name="connsiteX8" fmla="*/ 0 w 3386831"/>
              <a:gd name="connsiteY8" fmla="*/ 338690 h 203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86831" h="2032099">
                <a:moveTo>
                  <a:pt x="0" y="338690"/>
                </a:moveTo>
                <a:cubicBezTo>
                  <a:pt x="0" y="151637"/>
                  <a:pt x="151637" y="0"/>
                  <a:pt x="338690" y="0"/>
                </a:cubicBezTo>
                <a:lnTo>
                  <a:pt x="3048141" y="0"/>
                </a:lnTo>
                <a:cubicBezTo>
                  <a:pt x="3235194" y="0"/>
                  <a:pt x="3386831" y="151637"/>
                  <a:pt x="3386831" y="338690"/>
                </a:cubicBezTo>
                <a:lnTo>
                  <a:pt x="3386831" y="1693409"/>
                </a:lnTo>
                <a:cubicBezTo>
                  <a:pt x="3386831" y="1880462"/>
                  <a:pt x="3235194" y="2032099"/>
                  <a:pt x="3048141" y="2032099"/>
                </a:cubicBezTo>
                <a:lnTo>
                  <a:pt x="338690" y="2032099"/>
                </a:lnTo>
                <a:cubicBezTo>
                  <a:pt x="151637" y="2032099"/>
                  <a:pt x="0" y="1880462"/>
                  <a:pt x="0" y="1693409"/>
                </a:cubicBezTo>
                <a:lnTo>
                  <a:pt x="0" y="33869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5399" tIns="175399" rIns="175399" bIns="175399" numCol="1" spcCol="1270" anchor="ctr" anchorCtr="0">
            <a:noAutofit/>
          </a:bodyPr>
          <a:lstStyle/>
          <a:p>
            <a:pPr marL="0" lvl="0" indent="0" algn="ctr" defTabSz="889000" rtl="0">
              <a:lnSpc>
                <a:spcPct val="90000"/>
              </a:lnSpc>
              <a:spcBef>
                <a:spcPct val="0"/>
              </a:spcBef>
              <a:spcAft>
                <a:spcPct val="35000"/>
              </a:spcAft>
              <a:buNone/>
            </a:pPr>
            <a:r>
              <a:rPr lang="en-US" sz="2000" kern="1200" dirty="0"/>
              <a:t>We </a:t>
            </a:r>
            <a:r>
              <a:rPr lang="en-US" sz="2000" kern="1200" dirty="0" err="1"/>
              <a:t>recognise</a:t>
            </a:r>
            <a:r>
              <a:rPr lang="en-US" sz="2000" kern="1200" dirty="0"/>
              <a:t> that when parents </a:t>
            </a:r>
            <a:r>
              <a:rPr lang="en-US" sz="2000" b="1" kern="1200" dirty="0"/>
              <a:t>feel better supported,</a:t>
            </a:r>
            <a:r>
              <a:rPr lang="en-US" sz="2000" kern="1200" dirty="0"/>
              <a:t> they are able to better meet the needs of their children</a:t>
            </a:r>
            <a:endParaRPr lang="en-GB" sz="2000" kern="1200" dirty="0"/>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Tree>
    <p:extLst>
      <p:ext uri="{BB962C8B-B14F-4D97-AF65-F5344CB8AC3E}">
        <p14:creationId xmlns:p14="http://schemas.microsoft.com/office/powerpoint/2010/main" val="62331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D2880D-D36C-BF4A-FAB8-334CDA8639DE}"/>
              </a:ext>
            </a:extLst>
          </p:cNvPr>
          <p:cNvSpPr>
            <a:spLocks noGrp="1"/>
          </p:cNvSpPr>
          <p:nvPr>
            <p:ph type="title"/>
          </p:nvPr>
        </p:nvSpPr>
        <p:spPr>
          <a:xfrm>
            <a:off x="515938" y="435165"/>
            <a:ext cx="6199187" cy="1104877"/>
          </a:xfrm>
        </p:spPr>
        <p:txBody>
          <a:bodyPr vert="horz" lIns="0" tIns="144000" rIns="91440" bIns="45720" rtlCol="0" anchor="t" anchorCtr="0">
            <a:normAutofit fontScale="90000"/>
          </a:bodyPr>
          <a:lstStyle/>
          <a:p>
            <a:pPr marL="0" marR="0" lvl="0" indent="0" fontAlgn="auto">
              <a:buClrTx/>
              <a:buSzTx/>
              <a:tabLst/>
              <a:defRPr/>
            </a:pPr>
            <a:r>
              <a:rPr kumimoji="0" lang="en-US" i="0" u="none" strike="noStrike" cap="none" spc="0" normalizeH="0" baseline="0" noProof="0" dirty="0">
                <a:ln>
                  <a:noFill/>
                </a:ln>
                <a:effectLst/>
                <a:uLnTx/>
                <a:uFillTx/>
              </a:rPr>
              <a:t>Why is supporting Parents important?</a:t>
            </a:r>
            <a:br>
              <a:rPr kumimoji="0" lang="en-US" i="0" u="none" strike="noStrike" cap="none" spc="0" normalizeH="0" baseline="0" noProof="0" dirty="0">
                <a:ln>
                  <a:noFill/>
                </a:ln>
                <a:effectLst/>
                <a:uLnTx/>
                <a:uFillTx/>
              </a:rPr>
            </a:br>
            <a:endParaRPr kumimoji="0" lang="en-US" i="0" u="none" strike="noStrike" cap="none" spc="0" normalizeH="0" baseline="0" noProof="0" dirty="0">
              <a:ln>
                <a:noFill/>
              </a:ln>
              <a:effectLst/>
              <a:uLnTx/>
              <a:uFillTx/>
            </a:endParaRPr>
          </a:p>
        </p:txBody>
      </p:sp>
      <p:sp>
        <p:nvSpPr>
          <p:cNvPr id="2" name="TextBox 1">
            <a:extLst>
              <a:ext uri="{FF2B5EF4-FFF2-40B4-BE49-F238E27FC236}">
                <a16:creationId xmlns:a16="http://schemas.microsoft.com/office/drawing/2014/main" id="{41C3A3A5-B21C-9747-978D-C1E15F4506C8}"/>
              </a:ext>
            </a:extLst>
          </p:cNvPr>
          <p:cNvSpPr txBox="1"/>
          <p:nvPr/>
        </p:nvSpPr>
        <p:spPr>
          <a:xfrm>
            <a:off x="252664" y="1690688"/>
            <a:ext cx="6633912" cy="4457449"/>
          </a:xfrm>
          <a:prstGeom prst="rect">
            <a:avLst/>
          </a:prstGeom>
        </p:spPr>
        <p:txBody>
          <a:bodyPr vert="horz" lIns="0" tIns="45720" rIns="0" bIns="45720" rtlCol="0">
            <a:normAutofit/>
          </a:bodyPr>
          <a:lstStyle/>
          <a:p>
            <a:pPr marL="342900" marR="0" lvl="0" indent="-342900" algn="ctr" fontAlgn="auto">
              <a:lnSpc>
                <a:spcPct val="90000"/>
              </a:lnSpc>
              <a:spcAft>
                <a:spcPts val="300"/>
              </a:spcAft>
              <a:buClr>
                <a:srgbClr val="FFC000"/>
              </a:buClr>
              <a:buSzTx/>
              <a:buFont typeface="Wingdings" panose="05000000000000000000" pitchFamily="2" charset="2"/>
              <a:buChar char="v"/>
              <a:tabLst/>
              <a:defRPr/>
            </a:pPr>
            <a:r>
              <a:rPr kumimoji="0" lang="en-US" sz="2400" b="1" i="0" u="none" strike="noStrike" cap="none" spc="0" normalizeH="0" baseline="0" noProof="0" dirty="0">
                <a:ln>
                  <a:noFill/>
                </a:ln>
                <a:effectLst/>
                <a:uLnTx/>
                <a:uFillTx/>
              </a:rPr>
              <a:t> </a:t>
            </a:r>
            <a:r>
              <a:rPr lang="en-US" sz="2400" b="1" noProof="0" dirty="0"/>
              <a:t>Children</a:t>
            </a:r>
            <a:r>
              <a:rPr kumimoji="0" lang="en-US" sz="2400" b="1" i="0" u="none" strike="noStrike" cap="none" spc="0" normalizeH="0" baseline="0" noProof="0" dirty="0">
                <a:ln>
                  <a:noFill/>
                </a:ln>
                <a:effectLst/>
                <a:uLnTx/>
                <a:uFillTx/>
              </a:rPr>
              <a:t> spend most of their time, especially during their first and most critical years, in a family environment, and parents’</a:t>
            </a:r>
            <a:r>
              <a:rPr kumimoji="0" lang="en-US" sz="2400" b="1" i="0" u="none" strike="noStrike" cap="none" spc="0" normalizeH="0" noProof="0" dirty="0">
                <a:ln>
                  <a:noFill/>
                </a:ln>
                <a:effectLst/>
                <a:uLnTx/>
                <a:uFillTx/>
              </a:rPr>
              <a:t> nurture their child’s physical and emotional growth</a:t>
            </a:r>
          </a:p>
          <a:p>
            <a:pPr marL="0" marR="0" lvl="0" indent="0" algn="ctr" fontAlgn="auto">
              <a:lnSpc>
                <a:spcPct val="90000"/>
              </a:lnSpc>
              <a:spcAft>
                <a:spcPts val="300"/>
              </a:spcAft>
              <a:buClrTx/>
              <a:buSzTx/>
              <a:buFontTx/>
              <a:buNone/>
              <a:tabLst/>
              <a:defRPr/>
            </a:pPr>
            <a:endParaRPr lang="en-US" sz="2400" b="1" baseline="0" dirty="0"/>
          </a:p>
          <a:p>
            <a:pPr marL="342900" marR="0" lvl="0" indent="-342900" algn="ctr" fontAlgn="auto">
              <a:lnSpc>
                <a:spcPct val="90000"/>
              </a:lnSpc>
              <a:spcAft>
                <a:spcPts val="300"/>
              </a:spcAft>
              <a:buClr>
                <a:srgbClr val="FFC000"/>
              </a:buClr>
              <a:buSzTx/>
              <a:buFont typeface="Wingdings" panose="05000000000000000000" pitchFamily="2" charset="2"/>
              <a:buChar char="v"/>
              <a:tabLst/>
              <a:defRPr/>
            </a:pPr>
            <a:r>
              <a:rPr kumimoji="0" lang="en-US" sz="2400" b="1" i="0" u="none" strike="noStrike" cap="none" spc="0" normalizeH="0" noProof="0" dirty="0">
                <a:ln>
                  <a:noFill/>
                </a:ln>
                <a:effectLst/>
                <a:uLnTx/>
                <a:uFillTx/>
              </a:rPr>
              <a:t>Positive parenting helps children do better in school, have fewer behavioral problems and have better mental health (CDC, 2023)</a:t>
            </a:r>
          </a:p>
          <a:p>
            <a:pPr marL="342900" marR="0" lvl="0" indent="-342900" algn="ctr" fontAlgn="auto">
              <a:lnSpc>
                <a:spcPct val="90000"/>
              </a:lnSpc>
              <a:spcAft>
                <a:spcPts val="300"/>
              </a:spcAft>
              <a:buClr>
                <a:srgbClr val="FFC000"/>
              </a:buClr>
              <a:buSzTx/>
              <a:buFont typeface="Wingdings" panose="05000000000000000000" pitchFamily="2" charset="2"/>
              <a:buChar char="v"/>
              <a:tabLst/>
              <a:defRPr/>
            </a:pPr>
            <a:endParaRPr kumimoji="0" lang="en-US" sz="2400" b="1" i="0" u="none" strike="noStrike" cap="none" spc="0" normalizeH="0" noProof="0" dirty="0">
              <a:ln>
                <a:noFill/>
              </a:ln>
              <a:effectLst/>
              <a:uLnTx/>
              <a:uFillTx/>
            </a:endParaRPr>
          </a:p>
          <a:p>
            <a:pPr marL="342900" marR="0" lvl="0" indent="-342900" algn="ctr" fontAlgn="auto">
              <a:lnSpc>
                <a:spcPct val="90000"/>
              </a:lnSpc>
              <a:spcAft>
                <a:spcPts val="300"/>
              </a:spcAft>
              <a:buClr>
                <a:srgbClr val="FFC000"/>
              </a:buClr>
              <a:buSzTx/>
              <a:buFont typeface="Wingdings" panose="05000000000000000000" pitchFamily="2" charset="2"/>
              <a:buChar char="v"/>
              <a:tabLst/>
              <a:defRPr/>
            </a:pPr>
            <a:r>
              <a:rPr kumimoji="0" lang="en-US" sz="2400" b="1" i="0" u="none" strike="noStrike" cap="none" spc="0" normalizeH="0" noProof="0" dirty="0">
                <a:ln>
                  <a:noFill/>
                </a:ln>
                <a:effectLst/>
                <a:uLnTx/>
                <a:uFillTx/>
              </a:rPr>
              <a:t>Parents and other care givers are an essential </a:t>
            </a:r>
          </a:p>
          <a:p>
            <a:pPr marR="0" lvl="0" algn="ctr" fontAlgn="auto">
              <a:lnSpc>
                <a:spcPct val="90000"/>
              </a:lnSpc>
              <a:spcAft>
                <a:spcPts val="300"/>
              </a:spcAft>
              <a:buClr>
                <a:srgbClr val="FFC000"/>
              </a:buClr>
              <a:buSzTx/>
              <a:tabLst/>
              <a:defRPr/>
            </a:pPr>
            <a:r>
              <a:rPr kumimoji="0" lang="en-US" sz="2400" b="1" i="0" u="none" strike="noStrike" cap="none" spc="0" normalizeH="0" noProof="0" dirty="0">
                <a:ln>
                  <a:noFill/>
                </a:ln>
                <a:effectLst/>
                <a:uLnTx/>
                <a:uFillTx/>
              </a:rPr>
              <a:t>resource for children in managing emotional arousal, coping and managing behaviors </a:t>
            </a:r>
            <a:endParaRPr kumimoji="0" lang="en-US" sz="2400" b="1" i="0" u="none" strike="noStrike" cap="none" spc="0" normalizeH="0" baseline="0" noProof="0" dirty="0">
              <a:ln>
                <a:noFill/>
              </a:ln>
              <a:effectLst/>
              <a:uLnTx/>
              <a:uFillTx/>
            </a:endParaRPr>
          </a:p>
          <a:p>
            <a:pPr marL="0" marR="0" lvl="0" indent="0" fontAlgn="auto">
              <a:lnSpc>
                <a:spcPct val="90000"/>
              </a:lnSpc>
              <a:spcAft>
                <a:spcPts val="300"/>
              </a:spcAft>
              <a:buClrTx/>
              <a:buSzTx/>
              <a:buFontTx/>
              <a:buNone/>
              <a:tabLst/>
              <a:defRPr/>
            </a:pPr>
            <a:endParaRPr kumimoji="0" lang="en-US" sz="1100" b="1" i="0" u="none" strike="noStrike" cap="none" spc="0" normalizeH="0" baseline="0" noProof="0" dirty="0">
              <a:ln>
                <a:noFill/>
              </a:ln>
              <a:effectLst/>
              <a:uLnTx/>
              <a:uFillTx/>
            </a:endParaRPr>
          </a:p>
          <a:p>
            <a:pPr marL="285750" marR="0" lvl="0" indent="-285750" fontAlgn="auto">
              <a:lnSpc>
                <a:spcPct val="90000"/>
              </a:lnSpc>
              <a:spcAft>
                <a:spcPts val="300"/>
              </a:spcAft>
              <a:buClrTx/>
              <a:buSzTx/>
              <a:buFont typeface="Arial" panose="020B0604020202020204" pitchFamily="34" charset="0"/>
              <a:buChar char="•"/>
              <a:tabLst/>
              <a:defRPr/>
            </a:pPr>
            <a:endParaRPr kumimoji="0" lang="en-US" sz="1100" b="0" i="0" u="none" strike="noStrike" cap="none" spc="0" normalizeH="0" baseline="0" noProof="0" dirty="0">
              <a:ln>
                <a:noFill/>
              </a:ln>
              <a:effectLst/>
              <a:uLnTx/>
              <a:uFillTx/>
            </a:endParaRPr>
          </a:p>
          <a:p>
            <a:pPr marR="0" lvl="0" fontAlgn="auto">
              <a:lnSpc>
                <a:spcPct val="90000"/>
              </a:lnSpc>
              <a:spcAft>
                <a:spcPts val="300"/>
              </a:spcAft>
              <a:buClrTx/>
              <a:buSzTx/>
              <a:tabLst/>
              <a:defRPr/>
            </a:pPr>
            <a:endParaRPr kumimoji="0" lang="en-US" sz="1100" b="0" i="0" u="none" strike="noStrike" cap="none" spc="0" normalizeH="0" baseline="0" noProof="0" dirty="0">
              <a:ln>
                <a:noFill/>
              </a:ln>
              <a:effectLst/>
              <a:uLnTx/>
              <a:uFillTx/>
            </a:endParaRPr>
          </a:p>
          <a:p>
            <a:pPr marL="285750" marR="0" lvl="0" indent="-285750" fontAlgn="auto">
              <a:lnSpc>
                <a:spcPct val="90000"/>
              </a:lnSpc>
              <a:spcAft>
                <a:spcPts val="300"/>
              </a:spcAft>
              <a:buClrTx/>
              <a:buSzTx/>
              <a:buFont typeface="Arial" panose="020B0604020202020204" pitchFamily="34" charset="0"/>
              <a:buChar char="•"/>
              <a:tabLst/>
              <a:defRPr/>
            </a:pPr>
            <a:endParaRPr kumimoji="0" lang="en-US" sz="1100" b="0" i="0" u="none" strike="noStrike" cap="none" spc="0" normalizeH="0" baseline="0" noProof="0" dirty="0">
              <a:ln>
                <a:noFill/>
              </a:ln>
              <a:effectLst/>
              <a:uLnTx/>
              <a:uFillTx/>
            </a:endParaRPr>
          </a:p>
          <a:p>
            <a:pPr marL="0" marR="0" lvl="0" indent="0" fontAlgn="auto">
              <a:lnSpc>
                <a:spcPct val="90000"/>
              </a:lnSpc>
              <a:spcAft>
                <a:spcPts val="300"/>
              </a:spcAft>
              <a:buClrTx/>
              <a:buSzTx/>
              <a:buFontTx/>
              <a:buNone/>
              <a:tabLst/>
              <a:defRPr/>
            </a:pPr>
            <a:endParaRPr kumimoji="0" lang="en-US" sz="1100" b="0" i="0" u="none" strike="noStrike" cap="none" spc="0" normalizeH="0" baseline="0" noProof="0" dirty="0">
              <a:ln>
                <a:noFill/>
              </a:ln>
              <a:effectLst/>
              <a:uLnTx/>
              <a:uFillTx/>
            </a:endParaRPr>
          </a:p>
        </p:txBody>
      </p:sp>
      <p:sp>
        <p:nvSpPr>
          <p:cNvPr id="14" name="Slide Number Placeholder 5">
            <a:extLst>
              <a:ext uri="{FF2B5EF4-FFF2-40B4-BE49-F238E27FC236}">
                <a16:creationId xmlns:a16="http://schemas.microsoft.com/office/drawing/2014/main" id="{10EADB0E-BD15-7E13-1132-BD7E44FA97EA}"/>
              </a:ext>
            </a:extLst>
          </p:cNvPr>
          <p:cNvSpPr>
            <a:spLocks noGrp="1"/>
          </p:cNvSpPr>
          <p:nvPr>
            <p:ph type="sldNum" sz="quarter" idx="12"/>
          </p:nvPr>
        </p:nvSpPr>
        <p:spPr>
          <a:xfrm>
            <a:off x="515938" y="6301740"/>
            <a:ext cx="246062" cy="213348"/>
          </a:xfr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6</a:t>
            </a:fld>
            <a:endParaRPr kumimoji="0" lang="en-GB" sz="800" b="1" i="0" u="none" strike="noStrike" kern="1200" cap="none" spc="0" normalizeH="0" baseline="0" noProof="0">
              <a:ln>
                <a:noFill/>
              </a:ln>
              <a:solidFill>
                <a:srgbClr val="E35205"/>
              </a:solidFill>
              <a:effectLst/>
              <a:uLnTx/>
              <a:uFillTx/>
              <a:latin typeface="Calibri"/>
              <a:ea typeface="+mn-ea"/>
              <a:cs typeface="+mn-cs"/>
            </a:endParaRPr>
          </a:p>
        </p:txBody>
      </p:sp>
      <p:pic>
        <p:nvPicPr>
          <p:cNvPr id="7" name="Picture Placeholder 6" descr="Close-up of hands holding each other&#10;&#10;Description automatically generated">
            <a:extLst>
              <a:ext uri="{FF2B5EF4-FFF2-40B4-BE49-F238E27FC236}">
                <a16:creationId xmlns:a16="http://schemas.microsoft.com/office/drawing/2014/main" id="{0CD8DFF2-FF05-8320-BCA4-8F36A2B3C3D2}"/>
              </a:ext>
            </a:extLst>
          </p:cNvPr>
          <p:cNvPicPr>
            <a:picLocks noGrp="1" noChangeAspect="1"/>
          </p:cNvPicPr>
          <p:nvPr>
            <p:ph type="pic" sz="quarter" idx="13"/>
          </p:nvPr>
        </p:nvPicPr>
        <p:blipFill>
          <a:blip r:embed="rId3"/>
          <a:srcRect l="20743" r="20743"/>
          <a:stretch>
            <a:fillRect/>
          </a:stretch>
        </p:blipFill>
        <p:spPr>
          <a:xfrm>
            <a:off x="6886575" y="928687"/>
            <a:ext cx="4572000" cy="5000625"/>
          </a:xfrm>
        </p:spPr>
      </p:pic>
    </p:spTree>
    <p:extLst>
      <p:ext uri="{BB962C8B-B14F-4D97-AF65-F5344CB8AC3E}">
        <p14:creationId xmlns:p14="http://schemas.microsoft.com/office/powerpoint/2010/main" val="1778348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EE228F-13AF-309D-B891-48663ECB0769}"/>
              </a:ext>
            </a:extLst>
          </p:cNvPr>
          <p:cNvSpPr>
            <a:spLocks noGrp="1"/>
          </p:cNvSpPr>
          <p:nvPr>
            <p:ph type="title"/>
          </p:nvPr>
        </p:nvSpPr>
        <p:spPr>
          <a:xfrm>
            <a:off x="3319462" y="2771101"/>
            <a:ext cx="5553075" cy="1315798"/>
          </a:xfrm>
        </p:spPr>
        <p:txBody>
          <a:bodyPr>
            <a:normAutofit/>
          </a:bodyPr>
          <a:lstStyle/>
          <a:p>
            <a:r>
              <a:rPr lang="en-GB" sz="5300" dirty="0"/>
              <a:t>What do we mean by ‘</a:t>
            </a:r>
            <a:r>
              <a:rPr lang="en-GB" sz="5300"/>
              <a:t>Dad’</a:t>
            </a:r>
            <a:r>
              <a:rPr lang="en-GB" sz="5300" dirty="0"/>
              <a:t>?</a:t>
            </a:r>
          </a:p>
        </p:txBody>
      </p:sp>
      <p:sp>
        <p:nvSpPr>
          <p:cNvPr id="6" name="Slide Number Placeholder 5">
            <a:extLst>
              <a:ext uri="{FF2B5EF4-FFF2-40B4-BE49-F238E27FC236}">
                <a16:creationId xmlns:a16="http://schemas.microsoft.com/office/drawing/2014/main" id="{7F568655-9EE4-946B-461A-AA243C64D95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0" name="Picture 9" descr="A logo for a barber shop&#10;&#10;Description automatically generated">
            <a:extLst>
              <a:ext uri="{FF2B5EF4-FFF2-40B4-BE49-F238E27FC236}">
                <a16:creationId xmlns:a16="http://schemas.microsoft.com/office/drawing/2014/main" id="{D66CAD6C-6738-6E2F-54F1-B3ABC19120F0}"/>
              </a:ext>
            </a:extLst>
          </p:cNvPr>
          <p:cNvPicPr>
            <a:picLocks noChangeAspect="1"/>
          </p:cNvPicPr>
          <p:nvPr/>
        </p:nvPicPr>
        <p:blipFill>
          <a:blip r:embed="rId3"/>
          <a:stretch>
            <a:fillRect/>
          </a:stretch>
        </p:blipFill>
        <p:spPr>
          <a:xfrm>
            <a:off x="5201066" y="579241"/>
            <a:ext cx="1789866" cy="1789866"/>
          </a:xfrm>
          <a:prstGeom prst="rect">
            <a:avLst/>
          </a:prstGeom>
        </p:spPr>
      </p:pic>
    </p:spTree>
    <p:extLst>
      <p:ext uri="{BB962C8B-B14F-4D97-AF65-F5344CB8AC3E}">
        <p14:creationId xmlns:p14="http://schemas.microsoft.com/office/powerpoint/2010/main" val="512744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BC644B-B96C-70FF-0914-FD9F59DB4EC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E35205"/>
                </a:solidFill>
                <a:effectLst/>
                <a:uLnTx/>
                <a:uFillTx/>
                <a:latin typeface="Calibri"/>
                <a:ea typeface="+mn-ea"/>
                <a:cs typeface="+mn-cs"/>
              </a:rPr>
              <a:t>24/01/2019</a:t>
            </a:r>
            <a:endParaRPr kumimoji="0" lang="en-GB" sz="800" b="0" i="0" u="none" strike="noStrike" kern="1200" cap="none" spc="0" normalizeH="0" baseline="0" noProof="0" dirty="0">
              <a:ln>
                <a:noFill/>
              </a:ln>
              <a:solidFill>
                <a:srgbClr val="E35205"/>
              </a:solidFill>
              <a:effectLst/>
              <a:uLnTx/>
              <a:uFillTx/>
              <a:latin typeface="Calibri"/>
              <a:ea typeface="+mn-ea"/>
              <a:cs typeface="+mn-cs"/>
            </a:endParaRPr>
          </a:p>
        </p:txBody>
      </p:sp>
      <p:sp>
        <p:nvSpPr>
          <p:cNvPr id="4" name="Slide Number Placeholder 3">
            <a:extLst>
              <a:ext uri="{FF2B5EF4-FFF2-40B4-BE49-F238E27FC236}">
                <a16:creationId xmlns:a16="http://schemas.microsoft.com/office/drawing/2014/main" id="{E940C66B-C0F4-6F59-C61F-C522EB51E627}"/>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
        <p:nvSpPr>
          <p:cNvPr id="7" name="Title 6">
            <a:extLst>
              <a:ext uri="{FF2B5EF4-FFF2-40B4-BE49-F238E27FC236}">
                <a16:creationId xmlns:a16="http://schemas.microsoft.com/office/drawing/2014/main" id="{5607AE35-27AA-D9A7-1BC4-C9E682EFDBEC}"/>
              </a:ext>
            </a:extLst>
          </p:cNvPr>
          <p:cNvSpPr>
            <a:spLocks noGrp="1"/>
          </p:cNvSpPr>
          <p:nvPr>
            <p:ph type="title"/>
          </p:nvPr>
        </p:nvSpPr>
        <p:spPr>
          <a:xfrm>
            <a:off x="510524" y="1855242"/>
            <a:ext cx="8224402" cy="1055545"/>
          </a:xfrm>
        </p:spPr>
        <p:txBody>
          <a:bodyPr>
            <a:normAutofit fontScale="90000"/>
          </a:bodyPr>
          <a:lstStyle/>
          <a:p>
            <a:r>
              <a:rPr lang="en-GB" sz="2000" dirty="0"/>
              <a:t>-  A Home-Start project to offer support for new dads, from conception to 2 years</a:t>
            </a:r>
            <a:br>
              <a:rPr lang="en-GB" sz="2000" dirty="0"/>
            </a:br>
            <a:r>
              <a:rPr lang="en-GB" sz="2000" dirty="0"/>
              <a:t>-  A ‘brand’ dads can relate to and engage with</a:t>
            </a:r>
            <a:br>
              <a:rPr lang="en-GB" sz="2000" dirty="0"/>
            </a:br>
            <a:r>
              <a:rPr lang="en-GB" sz="2000" dirty="0"/>
              <a:t>-  Covers 3 key areas - 	</a:t>
            </a:r>
            <a:br>
              <a:rPr lang="en-GB" sz="2000" dirty="0"/>
            </a:br>
            <a:r>
              <a:rPr lang="en-GB" sz="2000" dirty="0"/>
              <a:t>	Attachment and Bonding</a:t>
            </a:r>
            <a:br>
              <a:rPr lang="en-GB" sz="2000" dirty="0"/>
            </a:br>
            <a:r>
              <a:rPr lang="en-GB" sz="2000" dirty="0"/>
              <a:t>	Mental Health</a:t>
            </a:r>
            <a:br>
              <a:rPr lang="en-GB" sz="2000" dirty="0"/>
            </a:br>
            <a:r>
              <a:rPr lang="en-GB" sz="2000" dirty="0"/>
              <a:t>	Signposting </a:t>
            </a:r>
            <a:br>
              <a:rPr lang="en-GB" dirty="0"/>
            </a:br>
            <a:endParaRPr lang="en-GB" dirty="0"/>
          </a:p>
        </p:txBody>
      </p:sp>
      <p:sp>
        <p:nvSpPr>
          <p:cNvPr id="10" name="Subtitle 9">
            <a:extLst>
              <a:ext uri="{FF2B5EF4-FFF2-40B4-BE49-F238E27FC236}">
                <a16:creationId xmlns:a16="http://schemas.microsoft.com/office/drawing/2014/main" id="{9F1028F4-63C9-1BA5-7A2B-26CAC0A531CB}"/>
              </a:ext>
            </a:extLst>
          </p:cNvPr>
          <p:cNvSpPr>
            <a:spLocks noGrp="1"/>
          </p:cNvSpPr>
          <p:nvPr>
            <p:ph type="subTitle" idx="1"/>
          </p:nvPr>
        </p:nvSpPr>
        <p:spPr>
          <a:xfrm>
            <a:off x="7808496" y="4585581"/>
            <a:ext cx="3867566" cy="1619558"/>
          </a:xfrm>
        </p:spPr>
        <p:txBody>
          <a:bodyPr/>
          <a:lstStyle/>
          <a:p>
            <a:pPr algn="ctr"/>
            <a:r>
              <a:rPr lang="en-GB" sz="2800" dirty="0"/>
              <a:t>What is Dad Matters?</a:t>
            </a:r>
          </a:p>
          <a:p>
            <a:endParaRPr lang="en-GB" dirty="0"/>
          </a:p>
          <a:p>
            <a:endParaRPr lang="en-GB" dirty="0"/>
          </a:p>
        </p:txBody>
      </p:sp>
      <p:pic>
        <p:nvPicPr>
          <p:cNvPr id="12" name="Picture 11" descr="A logo for a barber shop&#10;&#10;Description automatically generated">
            <a:extLst>
              <a:ext uri="{FF2B5EF4-FFF2-40B4-BE49-F238E27FC236}">
                <a16:creationId xmlns:a16="http://schemas.microsoft.com/office/drawing/2014/main" id="{B1004829-26B9-EFC6-22AB-274AFB49C41B}"/>
              </a:ext>
            </a:extLst>
          </p:cNvPr>
          <p:cNvPicPr>
            <a:picLocks noChangeAspect="1"/>
          </p:cNvPicPr>
          <p:nvPr/>
        </p:nvPicPr>
        <p:blipFill>
          <a:blip r:embed="rId3"/>
          <a:stretch>
            <a:fillRect/>
          </a:stretch>
        </p:blipFill>
        <p:spPr>
          <a:xfrm>
            <a:off x="9289089" y="5298759"/>
            <a:ext cx="906380" cy="906380"/>
          </a:xfrm>
          <a:prstGeom prst="rect">
            <a:avLst/>
          </a:prstGeom>
        </p:spPr>
      </p:pic>
    </p:spTree>
    <p:extLst>
      <p:ext uri="{BB962C8B-B14F-4D97-AF65-F5344CB8AC3E}">
        <p14:creationId xmlns:p14="http://schemas.microsoft.com/office/powerpoint/2010/main" val="3401766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7953534-9B20-0C34-E7F9-8E0E192ECE8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F75ABD7-7F34-4AF5-8498-73523888B7A3}" type="slidenum">
              <a:rPr kumimoji="0" lang="en-GB" sz="800" b="1" i="0" u="none" strike="noStrike" kern="1200" cap="none" spc="0" normalizeH="0" baseline="0" noProof="0" smtClean="0">
                <a:ln>
                  <a:noFill/>
                </a:ln>
                <a:solidFill>
                  <a:srgbClr val="E35205"/>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GB" sz="800" b="1" i="0" u="none" strike="noStrike" kern="1200" cap="none" spc="0" normalizeH="0" baseline="0" noProof="0" dirty="0">
              <a:ln>
                <a:noFill/>
              </a:ln>
              <a:solidFill>
                <a:srgbClr val="E35205"/>
              </a:solidFill>
              <a:effectLst/>
              <a:uLnTx/>
              <a:uFillTx/>
              <a:latin typeface="Calibri"/>
              <a:ea typeface="+mn-ea"/>
              <a:cs typeface="+mn-cs"/>
            </a:endParaRPr>
          </a:p>
        </p:txBody>
      </p:sp>
      <p:sp>
        <p:nvSpPr>
          <p:cNvPr id="5" name="Title 4">
            <a:extLst>
              <a:ext uri="{FF2B5EF4-FFF2-40B4-BE49-F238E27FC236}">
                <a16:creationId xmlns:a16="http://schemas.microsoft.com/office/drawing/2014/main" id="{99B2696E-C79E-DBC2-6CA4-B38878691104}"/>
              </a:ext>
            </a:extLst>
          </p:cNvPr>
          <p:cNvSpPr>
            <a:spLocks noGrp="1"/>
          </p:cNvSpPr>
          <p:nvPr>
            <p:ph type="title"/>
          </p:nvPr>
        </p:nvSpPr>
        <p:spPr>
          <a:xfrm>
            <a:off x="510523" y="1662735"/>
            <a:ext cx="7743140" cy="3571001"/>
          </a:xfrm>
        </p:spPr>
        <p:txBody>
          <a:bodyPr/>
          <a:lstStyle/>
          <a:p>
            <a:r>
              <a:rPr lang="en-GB" sz="2000" dirty="0"/>
              <a:t>-  1 in 10 dads suffer from Postnatal Depression</a:t>
            </a:r>
            <a:br>
              <a:rPr lang="en-GB" sz="2000" dirty="0"/>
            </a:br>
            <a:r>
              <a:rPr lang="en-GB" sz="2000" dirty="0"/>
              <a:t>-  This is likely to show 3 – 6 months after birth</a:t>
            </a:r>
            <a:br>
              <a:rPr lang="en-GB" sz="2000" dirty="0"/>
            </a:br>
            <a:r>
              <a:rPr lang="en-GB" sz="2000" dirty="0"/>
              <a:t>-  Engaged fathers have a massive input in their child’s development </a:t>
            </a:r>
            <a:br>
              <a:rPr lang="en-GB" sz="2000" dirty="0"/>
            </a:br>
            <a:r>
              <a:rPr lang="en-GB" sz="2000" dirty="0"/>
              <a:t>-  Fatherhood is instinctive</a:t>
            </a:r>
            <a:br>
              <a:rPr lang="en-GB" sz="2000" dirty="0"/>
            </a:br>
            <a:r>
              <a:rPr lang="en-GB" sz="2000" dirty="0"/>
              <a:t>-  Fathers build unique bonds</a:t>
            </a:r>
            <a:br>
              <a:rPr lang="en-GB" sz="2000" dirty="0"/>
            </a:br>
            <a:r>
              <a:rPr lang="en-GB" sz="2000" dirty="0"/>
              <a:t>-  ‘Rough and tumble’ play is vital</a:t>
            </a:r>
            <a:br>
              <a:rPr lang="en-GB" sz="1800" b="0" dirty="0"/>
            </a:br>
            <a:endParaRPr lang="en-GB" sz="1800" b="0" dirty="0"/>
          </a:p>
        </p:txBody>
      </p:sp>
      <p:sp>
        <p:nvSpPr>
          <p:cNvPr id="6" name="Subtitle 5">
            <a:extLst>
              <a:ext uri="{FF2B5EF4-FFF2-40B4-BE49-F238E27FC236}">
                <a16:creationId xmlns:a16="http://schemas.microsoft.com/office/drawing/2014/main" id="{73DE9258-BD37-FC59-4EFA-01D91AFF3D54}"/>
              </a:ext>
            </a:extLst>
          </p:cNvPr>
          <p:cNvSpPr>
            <a:spLocks noGrp="1"/>
          </p:cNvSpPr>
          <p:nvPr>
            <p:ph type="subTitle" idx="1"/>
          </p:nvPr>
        </p:nvSpPr>
        <p:spPr>
          <a:xfrm>
            <a:off x="7928810" y="5065186"/>
            <a:ext cx="3903662" cy="1655762"/>
          </a:xfrm>
        </p:spPr>
        <p:txBody>
          <a:bodyPr/>
          <a:lstStyle/>
          <a:p>
            <a:r>
              <a:rPr lang="en-GB" sz="2800" dirty="0"/>
              <a:t>Why Do Dads Matter?</a:t>
            </a:r>
          </a:p>
        </p:txBody>
      </p:sp>
    </p:spTree>
    <p:extLst>
      <p:ext uri="{BB962C8B-B14F-4D97-AF65-F5344CB8AC3E}">
        <p14:creationId xmlns:p14="http://schemas.microsoft.com/office/powerpoint/2010/main" val="1596745698"/>
      </p:ext>
    </p:extLst>
  </p:cSld>
  <p:clrMapOvr>
    <a:masterClrMapping/>
  </p:clrMapOvr>
</p:sld>
</file>

<file path=ppt/theme/theme1.xml><?xml version="1.0" encoding="utf-8"?>
<a:theme xmlns:a="http://schemas.openxmlformats.org/drawingml/2006/main" name="1_Office Theme">
  <a:themeElements>
    <a:clrScheme name="Home Start">
      <a:dk1>
        <a:sysClr val="windowText" lastClr="000000"/>
      </a:dk1>
      <a:lt1>
        <a:sysClr val="window" lastClr="FFFFFF"/>
      </a:lt1>
      <a:dk2>
        <a:srgbClr val="44546A"/>
      </a:dk2>
      <a:lt2>
        <a:srgbClr val="E7E6E6"/>
      </a:lt2>
      <a:accent1>
        <a:srgbClr val="500778"/>
      </a:accent1>
      <a:accent2>
        <a:srgbClr val="E35205"/>
      </a:accent2>
      <a:accent3>
        <a:srgbClr val="DB0A5B"/>
      </a:accent3>
      <a:accent4>
        <a:srgbClr val="FFA300"/>
      </a:accent4>
      <a:accent5>
        <a:srgbClr val="00B0B9"/>
      </a:accent5>
      <a:accent6>
        <a:srgbClr val="BFBFBF"/>
      </a:accent6>
      <a:hlink>
        <a:srgbClr val="000000"/>
      </a:hlink>
      <a:folHlink>
        <a:srgbClr val="000000"/>
      </a:folHlink>
    </a:clrScheme>
    <a:fontScheme name="Home Start">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me Start Template" id="{4D9EE06A-A7EB-49A7-BE2F-1F79BAC9DC29}" vid="{A2614EB7-80A8-4C58-B08E-B0A8A39762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4724</TotalTime>
  <Words>2702</Words>
  <Application>Microsoft Macintosh PowerPoint</Application>
  <PresentationFormat>Widescreen</PresentationFormat>
  <Paragraphs>258</Paragraphs>
  <Slides>17</Slides>
  <Notes>17</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Arial Rounded MT Bold</vt:lpstr>
      <vt:lpstr>Calibri</vt:lpstr>
      <vt:lpstr>proxima-nova</vt:lpstr>
      <vt:lpstr>pt_sans</vt:lpstr>
      <vt:lpstr>Times New Roman</vt:lpstr>
      <vt:lpstr>Trebuchet MS</vt:lpstr>
      <vt:lpstr>Wingdings</vt:lpstr>
      <vt:lpstr>1_Office Theme</vt:lpstr>
      <vt:lpstr>Supporting Parents</vt:lpstr>
      <vt:lpstr>Objectives</vt:lpstr>
      <vt:lpstr>  This session may bring up some difficult feelings. If you are affected by this, please feel free to leave the room or talk to the coordinator afterwards</vt:lpstr>
      <vt:lpstr>  Introductory Exercise ‘Highs &amp; Lows’ Exercise 1</vt:lpstr>
      <vt:lpstr>The Home-Start Ethos </vt:lpstr>
      <vt:lpstr>Why is supporting Parents important? </vt:lpstr>
      <vt:lpstr>What do we mean by ‘Dad’?</vt:lpstr>
      <vt:lpstr>-  A Home-Start project to offer support for new dads, from conception to 2 years -  A ‘brand’ dads can relate to and engage with -  Covers 3 key areas -    Attachment and Bonding  Mental Health  Signposting  </vt:lpstr>
      <vt:lpstr>-  1 in 10 dads suffer from Postnatal Depression -  This is likely to show 3 – 6 months after birth -  Engaged fathers have a massive input in their child’s development  -  Fatherhood is instinctive -  Fathers build unique bonds -  ‘Rough and tumble’ play is vital </vt:lpstr>
      <vt:lpstr>-  Ask ‘How are you dad? -  Always ask again! -  Referring to Dad Matters South Warwickshire -  Dad Matters Warwickshire Facebook page  -  DadPad </vt:lpstr>
      <vt:lpstr>Toxic Stress and how it affect parents and parenting</vt:lpstr>
      <vt:lpstr>PowerPoint Presentation</vt:lpstr>
      <vt:lpstr>Why do Parents Struggle to Cope?</vt:lpstr>
      <vt:lpstr>What you can do to support parents….</vt:lpstr>
      <vt:lpstr>PACE</vt:lpstr>
      <vt:lpstr>Summary </vt:lpstr>
      <vt:lpstr>Further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 Ashford</dc:creator>
  <cp:lastModifiedBy>Emma Gurdag</cp:lastModifiedBy>
  <cp:revision>15</cp:revision>
  <dcterms:created xsi:type="dcterms:W3CDTF">2022-07-13T16:49:27Z</dcterms:created>
  <dcterms:modified xsi:type="dcterms:W3CDTF">2023-10-26T13:15:29Z</dcterms:modified>
</cp:coreProperties>
</file>